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66" r:id="rId5"/>
    <p:sldId id="263" r:id="rId6"/>
    <p:sldId id="262" r:id="rId7"/>
    <p:sldId id="268" r:id="rId8"/>
    <p:sldId id="265" r:id="rId9"/>
    <p:sldId id="261" r:id="rId10"/>
    <p:sldId id="273" r:id="rId11"/>
    <p:sldId id="269" r:id="rId12"/>
    <p:sldId id="270" r:id="rId13"/>
    <p:sldId id="271" r:id="rId14"/>
    <p:sldId id="272" r:id="rId15"/>
    <p:sldId id="259" r:id="rId16"/>
    <p:sldId id="257" r:id="rId1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5.12.2012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tiff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pages/Fluorescen%C4%8Dn%C3%AD-noc/321081607967696?fref=ts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zygoptera-žaberní lupínek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28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89040"/>
            <a:ext cx="6400800" cy="261669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sz="2800" b="1" dirty="0" smtClean="0">
                <a:solidFill>
                  <a:srgbClr val="FFFF00"/>
                </a:solidFill>
              </a:rPr>
              <a:t>Michael Mikát</a:t>
            </a:r>
          </a:p>
          <a:p>
            <a:pPr eaLnBrk="1" hangingPunct="1">
              <a:lnSpc>
                <a:spcPct val="80000"/>
              </a:lnSpc>
            </a:pPr>
            <a:endParaRPr lang="cs-CZ" sz="28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800" b="1" dirty="0" smtClean="0">
                <a:solidFill>
                  <a:srgbClr val="FFFF00"/>
                </a:solidFill>
              </a:rPr>
              <a:t>Jan Martinek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dirty="0" smtClean="0">
                <a:solidFill>
                  <a:srgbClr val="FFFF00"/>
                </a:solidFill>
              </a:rPr>
              <a:t>Jiří Hadrava</a:t>
            </a:r>
          </a:p>
          <a:p>
            <a:pPr eaLnBrk="1" hangingPunct="1">
              <a:lnSpc>
                <a:spcPct val="80000"/>
              </a:lnSpc>
            </a:pPr>
            <a:r>
              <a:rPr lang="cs-CZ" sz="2800" b="1" dirty="0" smtClean="0">
                <a:solidFill>
                  <a:srgbClr val="FFFF00"/>
                </a:solidFill>
              </a:rPr>
              <a:t>Stanislav </a:t>
            </a:r>
            <a:r>
              <a:rPr lang="cs-CZ" sz="2800" b="1" dirty="0" err="1" smtClean="0">
                <a:solidFill>
                  <a:srgbClr val="FFFF00"/>
                </a:solidFill>
              </a:rPr>
              <a:t>Vosolsobě</a:t>
            </a:r>
            <a:endParaRPr lang="cs-CZ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800" b="1" dirty="0" err="1" smtClean="0">
                <a:solidFill>
                  <a:srgbClr val="FFFF00"/>
                </a:solidFill>
              </a:rPr>
              <a:t>Celie</a:t>
            </a:r>
            <a:r>
              <a:rPr lang="cs-CZ" sz="2800" b="1" dirty="0" smtClean="0">
                <a:solidFill>
                  <a:srgbClr val="FFFF00"/>
                </a:solidFill>
              </a:rPr>
              <a:t> </a:t>
            </a:r>
            <a:r>
              <a:rPr lang="cs-CZ" sz="2800" b="1" dirty="0" err="1" smtClean="0">
                <a:solidFill>
                  <a:srgbClr val="FFFF00"/>
                </a:solidFill>
              </a:rPr>
              <a:t>Korittová</a:t>
            </a:r>
            <a:endParaRPr lang="cs-CZ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2800" b="1" dirty="0" smtClean="0">
                <a:solidFill>
                  <a:srgbClr val="FFFF00"/>
                </a:solidFill>
              </a:rPr>
              <a:t>Albert Damaška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00714" y="404665"/>
            <a:ext cx="4863574" cy="1722536"/>
          </a:xfrm>
        </p:spPr>
        <p:txBody>
          <a:bodyPr>
            <a:noAutofit/>
          </a:bodyPr>
          <a:lstStyle/>
          <a:p>
            <a:r>
              <a:rPr lang="cs-CZ" sz="6000" dirty="0" smtClean="0">
                <a:solidFill>
                  <a:srgbClr val="FFFF00"/>
                </a:solidFill>
              </a:rPr>
              <a:t>Fluorescenční noc</a:t>
            </a:r>
            <a:endParaRPr lang="cs-CZ" sz="6000" dirty="0">
              <a:solidFill>
                <a:srgbClr val="FFFF00"/>
              </a:solidFill>
            </a:endParaRPr>
          </a:p>
        </p:txBody>
      </p:sp>
      <p:pic>
        <p:nvPicPr>
          <p:cNvPr id="7" name="Picture 4" descr="C:\Users\Milan\Desktop\Beze jmé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616" y="1218048"/>
            <a:ext cx="3323056" cy="2777480"/>
          </a:xfrm>
          <a:prstGeom prst="rect">
            <a:avLst/>
          </a:prstGeom>
          <a:noFill/>
        </p:spPr>
      </p:pic>
      <p:pic>
        <p:nvPicPr>
          <p:cNvPr id="8" name="Picture 6" descr="C:\Users\Míša\Desktop\184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3000"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8024" y="1124744"/>
            <a:ext cx="2857269" cy="2705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4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Míša\Desktop\1FLUORESCEN4N9 NOC\2010-12 - víkednd\Míša\eristalis pertinax F suc střevo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1" y="3356992"/>
            <a:ext cx="4652459" cy="350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Míša\Desktop\1FLUORESCEN4N9 NOC\2010-12 - víkednd\Míša\eristalis pertinax F suc střevo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499992" cy="35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4" name="Picture 4" descr="C:\Users\Míša\Desktop\1FLUORESCEN4N9 NOC\2010-12 - víkednd\Míša\eristalis pertinax F suc střevo2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1" y="-27384"/>
            <a:ext cx="465245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Míša\Desktop\1FLUORESCEN4N9 NOC\2010-12 - víkednd\Míša\eristalis pertinax F suc střevo2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27384"/>
            <a:ext cx="4534026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260648"/>
            <a:ext cx="103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UV kanál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33628" y="228382"/>
            <a:ext cx="137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m</a:t>
            </a:r>
            <a:r>
              <a:rPr lang="cs-CZ" b="1" dirty="0" smtClean="0">
                <a:solidFill>
                  <a:srgbClr val="FFFF00"/>
                </a:solidFill>
              </a:rPr>
              <a:t>odrý kanál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69821" y="3581472"/>
            <a:ext cx="135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srgbClr val="FFFF00"/>
                </a:solidFill>
              </a:rPr>
              <a:t>zelený </a:t>
            </a:r>
            <a:r>
              <a:rPr lang="cs-CZ" b="1" dirty="0" smtClean="0">
                <a:solidFill>
                  <a:srgbClr val="FFFF00"/>
                </a:solidFill>
              </a:rPr>
              <a:t>kanál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760384" y="3501008"/>
            <a:ext cx="1621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s</a:t>
            </a:r>
            <a:r>
              <a:rPr lang="cs-CZ" b="1" dirty="0" smtClean="0">
                <a:solidFill>
                  <a:srgbClr val="FFFF00"/>
                </a:solidFill>
              </a:rPr>
              <a:t>ložený snímek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íša\Desktop\1FLUORESCEN4N9 NOC\FN- fesbukové album\Aerenchym\šáchor Cyperus papyrus, stonek (Mumínek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27" y="0"/>
            <a:ext cx="4546650" cy="343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íša\Desktop\1FLUORESCEN4N9 NOC\FN- fesbukové album\Aerenchym\Danka Juncus effsu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26" y="3402207"/>
            <a:ext cx="4576411" cy="34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íša\Desktop\1FLUORESCEN4N9 NOC\FN- fesbukové album\Aerenchym\skřípinec, stonek s aerenchmymem (Míša Mikát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665438" cy="343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íša\Desktop\1FLUORESCEN4N9 NOC\FN- fesbukové album\Aerenchym\31stonek, aerenchmy - prustka (Míša Mikát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402207"/>
            <a:ext cx="4665437" cy="34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1520" y="260648"/>
            <a:ext cx="438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Skřípinec jezerní (</a:t>
            </a:r>
            <a:r>
              <a:rPr lang="cs-CZ" b="1" i="1" dirty="0" err="1" smtClean="0">
                <a:solidFill>
                  <a:srgbClr val="FFFF00"/>
                </a:solidFill>
              </a:rPr>
              <a:t>Schoenoplectus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lacvustris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25188" y="251356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Šáchor (</a:t>
            </a:r>
            <a:r>
              <a:rPr lang="cs-CZ" b="1" i="1" dirty="0" err="1" smtClean="0">
                <a:solidFill>
                  <a:srgbClr val="FFFF00"/>
                </a:solidFill>
              </a:rPr>
              <a:t>Cyperus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sp</a:t>
            </a:r>
            <a:r>
              <a:rPr lang="cs-CZ" b="1" dirty="0" smtClean="0">
                <a:solidFill>
                  <a:srgbClr val="FFFF00"/>
                </a:solidFill>
              </a:rPr>
              <a:t>.)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61477" y="3573016"/>
            <a:ext cx="329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Sítina rozkladitá (</a:t>
            </a:r>
            <a:r>
              <a:rPr lang="cs-CZ" b="1" i="1" dirty="0" err="1" smtClean="0">
                <a:solidFill>
                  <a:srgbClr val="FFFF00"/>
                </a:solidFill>
              </a:rPr>
              <a:t>Juncus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effusus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3563724"/>
            <a:ext cx="2231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Prustka (</a:t>
            </a:r>
            <a:r>
              <a:rPr lang="cs-CZ" b="1" i="1" dirty="0" err="1" smtClean="0">
                <a:solidFill>
                  <a:srgbClr val="FFFF00"/>
                </a:solidFill>
              </a:rPr>
              <a:t>Hippuris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sp</a:t>
            </a:r>
            <a:r>
              <a:rPr lang="cs-CZ" b="1" dirty="0" smtClean="0">
                <a:solidFill>
                  <a:srgbClr val="FFFF00"/>
                </a:solidFill>
              </a:rPr>
              <a:t>.)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5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íša\Desktop\1FLUORESCEN4N9 NOC\FN- fesbukové album\Křídla hmyzu\63kridlo_srpice_ (Jirka Kolář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7" y="-27384"/>
            <a:ext cx="468614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7" name="Picture 5" descr="C:\Users\Míša\Desktop\1FLUORESCEN4N9 NOC\FN- fesbukové album\Křídla hmyzu\62kridlo_sarancete (Jirka Kolář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67" y="3441603"/>
            <a:ext cx="4661879" cy="344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íša\Desktop\1FLUORESCEN4N9 NOC\FN- fesbukové album\Křídla hmyzu\třásněnka-křídlo (Eva Matoušková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4" y="-27384"/>
            <a:ext cx="472266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íša\Desktop\1FLUORESCEN4N9 NOC\FN- fesbukové album\Křídla hmyzu\Křídlo Eristalis(Lucka Studená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4" y="3441603"/>
            <a:ext cx="4722659" cy="34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1520" y="260648"/>
            <a:ext cx="26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Třásněnka (</a:t>
            </a:r>
            <a:r>
              <a:rPr lang="cs-CZ" b="1" dirty="0" err="1" smtClean="0">
                <a:solidFill>
                  <a:srgbClr val="FFFF00"/>
                </a:solidFill>
              </a:rPr>
              <a:t>Thysanoptera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1520" y="3501008"/>
            <a:ext cx="25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Přestřenka</a:t>
            </a:r>
            <a:r>
              <a:rPr lang="cs-CZ" b="1" dirty="0" smtClean="0">
                <a:solidFill>
                  <a:srgbClr val="FFFF00"/>
                </a:solidFill>
              </a:rPr>
              <a:t> rodu </a:t>
            </a:r>
            <a:r>
              <a:rPr lang="cs-CZ" b="1" i="1" dirty="0" err="1" smtClean="0">
                <a:solidFill>
                  <a:srgbClr val="FFFF00"/>
                </a:solidFill>
              </a:rPr>
              <a:t>Eristalis</a:t>
            </a:r>
            <a:endParaRPr lang="cs-CZ" b="1" i="1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860032" y="188640"/>
            <a:ext cx="209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Srpice (</a:t>
            </a:r>
            <a:r>
              <a:rPr lang="cs-CZ" b="1" i="1" dirty="0" err="1" smtClean="0">
                <a:solidFill>
                  <a:srgbClr val="FFFF00"/>
                </a:solidFill>
              </a:rPr>
              <a:t>Panorpa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sp</a:t>
            </a:r>
            <a:r>
              <a:rPr lang="cs-CZ" b="1" dirty="0" smtClean="0">
                <a:solidFill>
                  <a:srgbClr val="FFFF00"/>
                </a:solidFill>
              </a:rPr>
              <a:t>.)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76359" y="3563724"/>
            <a:ext cx="185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Saranče (</a:t>
            </a:r>
            <a:r>
              <a:rPr lang="cs-CZ" b="1" dirty="0" err="1" smtClean="0">
                <a:solidFill>
                  <a:srgbClr val="FFFF00"/>
                </a:solidFill>
              </a:rPr>
              <a:t>Celifera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íša\Desktop\1FLUORESCEN4N9 NOC\FN- fesbukové album\Pyl\Anthopohora-zadek(Míš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946758"/>
            <a:ext cx="3131840" cy="29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Míša\Desktop\1FLUORESCEN4N9 NOC\FN- fesbukové album\Pyl\21pyl dýně (Kamča Machová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12776"/>
            <a:ext cx="3249339" cy="25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9" name="Picture 3" descr="C:\Users\Míša\Desktop\1FLUORESCEN4N9 NOC\FN- fesbukové album\Pyl\Lucka Studená Eristalis similis střev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6900"/>
            <a:ext cx="6012160" cy="45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íša\Desktop\1FLUORESCEN4N9 NOC\FN- fesbukové album\Pyl\pyl ze střeva pestřenky Eristalis tenax (Míša Mikát)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"/>
            <a:ext cx="3310877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íša\Desktop\1FLUORESCEN4N9 NOC\FN- fesbukové album\Pyl\22blizna bělotrn (Míša Mikát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12161" cy="41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51520" y="260648"/>
            <a:ext cx="566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Blizna bělotrnu kulatohlavého (</a:t>
            </a:r>
            <a:r>
              <a:rPr lang="cs-CZ" b="1" i="1" dirty="0" err="1" smtClean="0">
                <a:solidFill>
                  <a:srgbClr val="FFFF00"/>
                </a:solidFill>
              </a:rPr>
              <a:t>Echinops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phaerocephalus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51520" y="4221088"/>
            <a:ext cx="566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Pyl čertkusu lučního (</a:t>
            </a:r>
            <a:r>
              <a:rPr lang="cs-CZ" b="1" i="1" dirty="0" err="1" smtClean="0">
                <a:solidFill>
                  <a:srgbClr val="FFFF00"/>
                </a:solidFill>
              </a:rPr>
              <a:t>Succisa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pratensis</a:t>
            </a:r>
            <a:r>
              <a:rPr lang="cs-CZ" b="1" dirty="0" smtClean="0">
                <a:solidFill>
                  <a:srgbClr val="FFFF00"/>
                </a:solidFill>
              </a:rPr>
              <a:t>) 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ze střeva pestřenky  </a:t>
            </a:r>
            <a:r>
              <a:rPr lang="cs-CZ" b="1" i="1" dirty="0" err="1" smtClean="0">
                <a:solidFill>
                  <a:srgbClr val="FFFF00"/>
                </a:solidFill>
              </a:rPr>
              <a:t>Eristalis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similis</a:t>
            </a:r>
            <a:endParaRPr lang="cs-CZ" b="1" i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100495" y="251356"/>
            <a:ext cx="3043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Pyl ze střeva pestřenky </a:t>
            </a:r>
            <a:r>
              <a:rPr lang="cs-CZ" b="1" dirty="0" err="1" smtClean="0">
                <a:solidFill>
                  <a:srgbClr val="FFFF00"/>
                </a:solidFill>
              </a:rPr>
              <a:t>Eristalis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tenax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12160" y="2492896"/>
            <a:ext cx="265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Pyl dýně (</a:t>
            </a:r>
            <a:r>
              <a:rPr lang="cs-CZ" b="1" i="1" dirty="0" err="1" smtClean="0">
                <a:solidFill>
                  <a:srgbClr val="FFFF00"/>
                </a:solidFill>
              </a:rPr>
              <a:t>Cucurbita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pepo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00495" y="3923764"/>
            <a:ext cx="2936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Pyl hluchavkovitých (</a:t>
            </a:r>
            <a:r>
              <a:rPr lang="cs-CZ" b="1" dirty="0" err="1" smtClean="0">
                <a:solidFill>
                  <a:srgbClr val="FFFF00"/>
                </a:solidFill>
              </a:rPr>
              <a:t>Lamiaceae</a:t>
            </a:r>
            <a:r>
              <a:rPr lang="cs-CZ" b="1" dirty="0" smtClean="0">
                <a:solidFill>
                  <a:srgbClr val="FFFF00"/>
                </a:solidFill>
              </a:rPr>
              <a:t>) ze střeva pelonosky (</a:t>
            </a:r>
            <a:r>
              <a:rPr lang="cs-CZ" b="1" i="1" dirty="0" err="1" smtClean="0">
                <a:solidFill>
                  <a:srgbClr val="FFFF00"/>
                </a:solidFill>
              </a:rPr>
              <a:t>Anthophora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plumipes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5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íša\Desktop\1FLUORESCEN4N9 NOC\FN- fesbukové album\Výtrusnice\11výtrusnice - jelení jazyk (Albert Damašk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42" y="3360470"/>
            <a:ext cx="4645158" cy="349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íša\Desktop\1FLUORESCEN4N9 NOC\FN- fesbukové album\Výtrusnice\11vytrusnice osladič (Jana Bílková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38209"/>
            <a:ext cx="5040560" cy="379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íša\Desktop\1FLUORESCEN4N9 NOC\FN- fesbukové album\Výtrusnice\jelenní jazyk, výtrusnice (Jana Uhlířová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4"/>
            <a:ext cx="2987824" cy="247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íša\Desktop\1FLUORESCEN4N9 NOC\FN- fesbukové album\Výtrusnice\jelenní jazyk, výtrusnice, (Jana Uhlířová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86" y="0"/>
            <a:ext cx="6210852" cy="4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Míša\Desktop\1FLUORESCEN4N9 NOC\FN- fesbukové album\Výtrusnice\kapraď osténkatá, výtrusnice (Natálka Uhlíková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86" y="-73076"/>
            <a:ext cx="3052413" cy="22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79512" y="6211669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Výtrusnice osladiče (</a:t>
            </a:r>
            <a:r>
              <a:rPr lang="cs-CZ" b="1" i="1" dirty="0" err="1" smtClean="0">
                <a:solidFill>
                  <a:srgbClr val="FFFF00"/>
                </a:solidFill>
              </a:rPr>
              <a:t>Polypodium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vulgare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4398" y="4149080"/>
            <a:ext cx="549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Výtrusnice </a:t>
            </a:r>
            <a:r>
              <a:rPr lang="cs-CZ" b="1" dirty="0" err="1" smtClean="0">
                <a:solidFill>
                  <a:srgbClr val="FFFF00"/>
                </a:solidFill>
              </a:rPr>
              <a:t>jelenního</a:t>
            </a:r>
            <a:r>
              <a:rPr lang="cs-CZ" b="1" dirty="0" smtClean="0">
                <a:solidFill>
                  <a:srgbClr val="FFFF00"/>
                </a:solidFill>
              </a:rPr>
              <a:t> jazyku (</a:t>
            </a:r>
            <a:r>
              <a:rPr lang="cs-CZ" b="1" i="1" dirty="0" err="1" smtClean="0">
                <a:solidFill>
                  <a:srgbClr val="FFFF00"/>
                </a:solidFill>
              </a:rPr>
              <a:t>Asplenium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scolopendrium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04048" y="6167045"/>
            <a:ext cx="396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Výtrusnice </a:t>
            </a:r>
            <a:r>
              <a:rPr lang="cs-CZ" b="1" dirty="0" err="1" smtClean="0">
                <a:solidFill>
                  <a:srgbClr val="FFFF00"/>
                </a:solidFill>
              </a:rPr>
              <a:t>jelenního</a:t>
            </a:r>
            <a:r>
              <a:rPr lang="cs-CZ" b="1" dirty="0" smtClean="0">
                <a:solidFill>
                  <a:srgbClr val="FFFF00"/>
                </a:solidFill>
              </a:rPr>
              <a:t> jazyku </a:t>
            </a:r>
          </a:p>
          <a:p>
            <a:r>
              <a:rPr lang="cs-CZ" b="1" dirty="0" smtClean="0">
                <a:solidFill>
                  <a:srgbClr val="FFFF00"/>
                </a:solidFill>
              </a:rPr>
              <a:t>(</a:t>
            </a:r>
            <a:r>
              <a:rPr lang="cs-CZ" b="1" i="1" dirty="0" err="1" smtClean="0">
                <a:solidFill>
                  <a:srgbClr val="FFFF00"/>
                </a:solidFill>
              </a:rPr>
              <a:t>Asplenium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scolopendrium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228184" y="4006805"/>
            <a:ext cx="287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výtrusy </a:t>
            </a:r>
            <a:r>
              <a:rPr lang="cs-CZ" b="1" dirty="0" err="1" smtClean="0">
                <a:solidFill>
                  <a:srgbClr val="FFFF00"/>
                </a:solidFill>
              </a:rPr>
              <a:t>jelenního</a:t>
            </a:r>
            <a:r>
              <a:rPr lang="cs-CZ" b="1" dirty="0" smtClean="0">
                <a:solidFill>
                  <a:srgbClr val="FFFF00"/>
                </a:solidFill>
              </a:rPr>
              <a:t> jazyku (</a:t>
            </a:r>
            <a:r>
              <a:rPr lang="cs-CZ" b="1" i="1" dirty="0" err="1" smtClean="0">
                <a:solidFill>
                  <a:srgbClr val="FFFF00"/>
                </a:solidFill>
              </a:rPr>
              <a:t>Asplenium</a:t>
            </a:r>
            <a:r>
              <a:rPr lang="cs-CZ" b="1" i="1" dirty="0" smtClean="0">
                <a:solidFill>
                  <a:srgbClr val="FFFF00"/>
                </a:solidFill>
              </a:rPr>
              <a:t> </a:t>
            </a:r>
            <a:r>
              <a:rPr lang="cs-CZ" b="1" i="1" dirty="0" err="1" smtClean="0">
                <a:solidFill>
                  <a:srgbClr val="FFFF00"/>
                </a:solidFill>
              </a:rPr>
              <a:t>scolopendrium</a:t>
            </a:r>
            <a:r>
              <a:rPr lang="cs-CZ" b="1" dirty="0" smtClean="0">
                <a:solidFill>
                  <a:srgbClr val="FFFF00"/>
                </a:solidFill>
              </a:rPr>
              <a:t>)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228184" y="1556792"/>
            <a:ext cx="286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Výtrusnice kapradě (</a:t>
            </a:r>
            <a:r>
              <a:rPr lang="cs-CZ" b="1" i="1" dirty="0" err="1" smtClean="0">
                <a:solidFill>
                  <a:srgbClr val="FFFF00"/>
                </a:solidFill>
              </a:rPr>
              <a:t>Dryopteris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sp</a:t>
            </a:r>
            <a:r>
              <a:rPr lang="cs-CZ" b="1" dirty="0" smtClean="0">
                <a:solidFill>
                  <a:srgbClr val="FFFF00"/>
                </a:solidFill>
              </a:rPr>
              <a:t>.)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2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íša\Desktop\1FLUORESCEN4N9 NOC\FN- fesbukové album\Pestřenka Eristalis similis, oko (Lucka Studená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287"/>
            <a:ext cx="9180512" cy="688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>
                <a:hlinkClick r:id="rId3"/>
              </a:rPr>
              <a:t>http://fluorescencninoc.rajce.idnes.cz/</a:t>
            </a:r>
            <a:endParaRPr lang="cs-CZ" dirty="0" smtClean="0">
              <a:hlinkClick r:id="rId3"/>
            </a:endParaRPr>
          </a:p>
          <a:p>
            <a:endParaRPr lang="cs-CZ" dirty="0">
              <a:hlinkClick r:id="rId3"/>
            </a:endParaRPr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www.facebook.com/pages/Fluorescen%C4%8Dn%C3%AD-noc/321081607967696?fref=ts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Michael.mikat@gmail.com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56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íša\Desktop\1FLUORESCEN4N9 NOC\FN- fesbukové album\Ephedra\Mumínek, zn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Poděkování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solidFill>
                  <a:srgbClr val="00B0F0"/>
                </a:solidFill>
              </a:rPr>
              <a:t>Fluorescenční noc je podporována Přírodovědeckou fakultou Univerzity Karlovy v Praze</a:t>
            </a:r>
          </a:p>
          <a:p>
            <a:pPr marL="0" indent="0">
              <a:buNone/>
            </a:pPr>
            <a:endParaRPr lang="cs-CZ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cs-CZ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rgbClr val="00B0F0"/>
                </a:solidFill>
              </a:rPr>
              <a:t>Děkuji za </a:t>
            </a:r>
            <a:r>
              <a:rPr lang="cs-CZ" b="1" dirty="0" err="1" smtClean="0">
                <a:solidFill>
                  <a:srgbClr val="00B0F0"/>
                </a:solidFill>
              </a:rPr>
              <a:t>pozoronost</a:t>
            </a:r>
            <a:endParaRPr lang="cs-CZ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cs-CZ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3976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íša\Desktop\1FLUORESCEN4N9 NOC\FN- fesbukové album\adapornis, peří (Natálka Uhlíková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cs-CZ" sz="2900" b="1" dirty="0" smtClean="0">
                <a:solidFill>
                  <a:srgbClr val="FFFF00"/>
                </a:solidFill>
              </a:rPr>
              <a:t>Fluorescenční noc se koná 3-4x ročně, o víkendu</a:t>
            </a:r>
          </a:p>
          <a:p>
            <a:r>
              <a:rPr lang="cs-CZ" sz="2900" b="1" dirty="0" smtClean="0">
                <a:solidFill>
                  <a:srgbClr val="FFFF00"/>
                </a:solidFill>
              </a:rPr>
              <a:t>Je určena především středoškolským studentům, případně i studentům vysokoškolským</a:t>
            </a:r>
          </a:p>
          <a:p>
            <a:r>
              <a:rPr lang="cs-CZ" sz="2900" b="1" dirty="0" smtClean="0">
                <a:solidFill>
                  <a:srgbClr val="FFFF00"/>
                </a:solidFill>
              </a:rPr>
              <a:t>Viničná 7, učebna 108</a:t>
            </a:r>
          </a:p>
          <a:p>
            <a:endParaRPr lang="cs-CZ" b="1" dirty="0" smtClean="0">
              <a:solidFill>
                <a:srgbClr val="FFFF00"/>
              </a:solidFill>
            </a:endParaRPr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11267" name="Picture 3" descr="C:\Users\Míša\Desktop\FN prezentace\150125_375870299155493_170051105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028"/>
            <a:ext cx="8208912" cy="37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7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íša\Desktop\1FLUORESCEN4N9 NOC\FN- fesbukové album\trichom- kaliny (Hana Mašková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9344"/>
            <a:ext cx="9180512" cy="68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Program fluorescenční noci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024337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Přednášky na biologická témata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Mikroskopování na fluorescenčním mikroskopu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Exkurze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Neformální diskuse o biologických </a:t>
            </a:r>
            <a:r>
              <a:rPr lang="cs-CZ" dirty="0" err="1" smtClean="0">
                <a:solidFill>
                  <a:srgbClr val="FFFF00"/>
                </a:solidFill>
              </a:rPr>
              <a:t>témetech</a:t>
            </a:r>
            <a:endParaRPr lang="cs-CZ" dirty="0" smtClean="0">
              <a:solidFill>
                <a:srgbClr val="FFFF00"/>
              </a:solidFill>
            </a:endParaRPr>
          </a:p>
          <a:p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Míša\Desktop\FN prezentace\DSC_8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66856"/>
            <a:ext cx="3240360" cy="216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íša\Desktop\FN prezentace\IMG_0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59" y="4266856"/>
            <a:ext cx="1957155" cy="21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íša\Desktop\FN prezentace\PC103212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66856"/>
            <a:ext cx="2017062" cy="216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05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Míša\Desktop\FN prezentace\Snmek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3751"/>
            <a:ext cx="5364088" cy="39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íša\Documents\Fluorescenční noc\Fluor noc a kroužek\fluoronoc lidi\3P13303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" y="-27385"/>
            <a:ext cx="5640780" cy="37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íša\Desktop\FN prezentace\P9308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34" y="4308378"/>
            <a:ext cx="3820366" cy="264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Míša\Desktop\FN prezentace\P9278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34" y="0"/>
            <a:ext cx="3820366" cy="28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íša\Desktop\FN prezentace\P12833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34" y="2533607"/>
            <a:ext cx="3820366" cy="220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99437" y="-27384"/>
            <a:ext cx="2392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Přednášky</a:t>
            </a:r>
            <a:endParaRPr lang="cs-CZ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Míša\Desktop\FN prezentace\DSC_08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95" y="2304256"/>
            <a:ext cx="345225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íša\Desktop\FN prezentace\P9298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48893"/>
            <a:ext cx="5788707" cy="368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Míša\Desktop\FN prezentace\DSC_0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195" y="4629219"/>
            <a:ext cx="3428317" cy="22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íša\Desktop\FN prezentace\DSC_0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974" y="0"/>
            <a:ext cx="344347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íša\Desktop\FN prezentace\522767_525028040860484_174941756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40" y="-27384"/>
            <a:ext cx="58144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íša\Desktop\FN prezentace\65489_525028297527125_1179268533_n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28567" y="2640185"/>
            <a:ext cx="936103" cy="13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0"/>
            <a:ext cx="4834880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b="1" dirty="0" smtClean="0">
                <a:solidFill>
                  <a:srgbClr val="FFFF00"/>
                </a:solidFill>
              </a:rPr>
              <a:t>Exkurze</a:t>
            </a:r>
            <a:endParaRPr lang="cs-CZ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8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Míša\Desktop\FN prezentace\432024_1834229713430_113793633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63" y="-14527"/>
            <a:ext cx="3362237" cy="20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73818" y="274638"/>
            <a:ext cx="2890670" cy="11430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Kopání </a:t>
            </a:r>
            <a:br>
              <a:rPr lang="cs-CZ" dirty="0" smtClean="0">
                <a:solidFill>
                  <a:srgbClr val="FFFF00"/>
                </a:solidFill>
              </a:rPr>
            </a:br>
            <a:r>
              <a:rPr lang="cs-CZ" dirty="0" err="1" smtClean="0">
                <a:solidFill>
                  <a:srgbClr val="FFFF00"/>
                </a:solidFill>
              </a:rPr>
              <a:t>řasníků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 descr="C:\Users\Míša\Desktop\FN prezentace\Fluoronoc_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1" y="-14527"/>
            <a:ext cx="6033193" cy="456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íša\Desktop\FN prezentace\Fluoronoc_0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452" y="1679930"/>
            <a:ext cx="3119548" cy="28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íša\Desktop\FN prezentace\dsc_0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1" y="4529393"/>
            <a:ext cx="3249439" cy="23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íša\Desktop\FN prezentace\Snmek4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47393"/>
            <a:ext cx="3239308" cy="231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íša\Desktop\FN prezentace\hlava-asnksamecMaMik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075" y="4529393"/>
            <a:ext cx="3091925" cy="23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4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íša\Desktop\FN prezentace\P9288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" y="-640667"/>
            <a:ext cx="5436104" cy="39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íša\Desktop\FN prezentace\P9298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42348"/>
            <a:ext cx="5472608" cy="39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íša\Desktop\FN prezentace\Fluoronoc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45387"/>
            <a:ext cx="3960440" cy="297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Míša\Desktop\FN prezentace\Snmek0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26074"/>
            <a:ext cx="3760465" cy="28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Míša\Desktop\FN prezentace\dsc_03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21636"/>
            <a:ext cx="3745726" cy="240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491880" y="-15190"/>
            <a:ext cx="3148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Další program</a:t>
            </a:r>
            <a:endParaRPr lang="cs-CZ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Míša\Desktop\FN prezentace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33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íša\Desktop\FN prezentace\DSC_0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4340" cy="337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íša\Desktop\FN prezentace\Snmek0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28" y="3375504"/>
            <a:ext cx="4644973" cy="34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íša\Desktop\FN prezentace\dedue-bezMajdaHolco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29771"/>
            <a:ext cx="1076811" cy="8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íša\Desktop\FN prezentace\P92782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347078"/>
            <a:ext cx="4680520" cy="35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23781" y="44624"/>
            <a:ext cx="3580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mikroskopování</a:t>
            </a:r>
            <a:endParaRPr lang="cs-CZ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 descr="C:\Users\Míša\Desktop\FN prezentace\52sroubatka_Albert_Damask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44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íša\Desktop\FN prezentace\52sroubatka_Albert_Damask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"/>
            <a:ext cx="4536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7" y="332656"/>
            <a:ext cx="2889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Normální světlo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68985" y="260648"/>
            <a:ext cx="2403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Fluorescence</a:t>
            </a:r>
            <a:endParaRPr lang="cs-CZ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208</Words>
  <Application>Microsoft Office PowerPoint</Application>
  <PresentationFormat>Předvádění na obrazovce (4:3)</PresentationFormat>
  <Paragraphs>63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sady Office</vt:lpstr>
      <vt:lpstr>Fluorescenční noc</vt:lpstr>
      <vt:lpstr>Prezentace aplikace PowerPoint</vt:lpstr>
      <vt:lpstr>Program fluorescenční noci</vt:lpstr>
      <vt:lpstr>Prezentace aplikace PowerPoint</vt:lpstr>
      <vt:lpstr>Prezentace aplikace PowerPoint</vt:lpstr>
      <vt:lpstr>Kopání  řasníků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Poděkování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Fluorescenční noc</dc:title>
  <dc:creator>Míša</dc:creator>
  <cp:lastModifiedBy>Míša</cp:lastModifiedBy>
  <cp:revision>16</cp:revision>
  <dcterms:created xsi:type="dcterms:W3CDTF">2012-12-03T16:26:13Z</dcterms:created>
  <dcterms:modified xsi:type="dcterms:W3CDTF">2012-12-05T15:32:41Z</dcterms:modified>
</cp:coreProperties>
</file>