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3" r:id="rId9"/>
    <p:sldId id="264" r:id="rId10"/>
    <p:sldId id="266" r:id="rId11"/>
    <p:sldId id="279" r:id="rId12"/>
    <p:sldId id="280" r:id="rId13"/>
    <p:sldId id="265" r:id="rId14"/>
    <p:sldId id="267" r:id="rId15"/>
    <p:sldId id="268" r:id="rId16"/>
    <p:sldId id="269" r:id="rId17"/>
    <p:sldId id="270" r:id="rId18"/>
    <p:sldId id="281" r:id="rId19"/>
    <p:sldId id="271" r:id="rId20"/>
    <p:sldId id="272" r:id="rId21"/>
    <p:sldId id="282" r:id="rId22"/>
    <p:sldId id="273" r:id="rId23"/>
    <p:sldId id="274" r:id="rId24"/>
    <p:sldId id="275" r:id="rId25"/>
    <p:sldId id="277" r:id="rId26"/>
    <p:sldId id="283" r:id="rId27"/>
    <p:sldId id="276" r:id="rId28"/>
    <p:sldId id="285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4" autoAdjust="0"/>
  </p:normalViewPr>
  <p:slideViewPr>
    <p:cSldViewPr snapToGrid="0">
      <p:cViewPr>
        <p:scale>
          <a:sx n="10" d="100"/>
          <a:sy n="10" d="100"/>
        </p:scale>
        <p:origin x="-3096" y="-1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E5AE3-E7B5-4F39-AACA-A873648CD098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90F50-42FB-48C7-924B-EB4221A0F9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3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0F50-42FB-48C7-924B-EB4221A0F9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0F50-42FB-48C7-924B-EB4221A0F9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0F50-42FB-48C7-924B-EB4221A0F9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0F50-42FB-48C7-924B-EB4221A0F9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0F50-42FB-48C7-924B-EB4221A0F94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90F50-42FB-48C7-924B-EB4221A0F94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70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28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32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61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53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72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77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24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06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7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20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D767C-BC71-402D-A094-2E0DDD9DC7B1}" type="datetimeFigureOut">
              <a:rPr lang="cs-CZ" smtClean="0"/>
              <a:t>30.8.2013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19A3E-D6CD-45D2-BBAD-1A2B4C4F54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80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Albert D\Pictures\TERÉNNÍ FOTO\Expedice\Sardegna - duben 2011\IMG_5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5124" y="0"/>
            <a:ext cx="57383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latin typeface="Candara" pitchFamily="34" charset="0"/>
                <a:ea typeface="BatangChe" pitchFamily="49" charset="-127"/>
              </a:rPr>
              <a:t>EKOSYSTÉMY FAUNA V</a:t>
            </a:r>
          </a:p>
          <a:p>
            <a:r>
              <a:rPr lang="cs-CZ" sz="4400" dirty="0" smtClean="0">
                <a:latin typeface="Candara" pitchFamily="34" charset="0"/>
                <a:ea typeface="BatangChe" pitchFamily="49" charset="-127"/>
              </a:rPr>
              <a:t>MEDITERÁNU</a:t>
            </a:r>
            <a:endParaRPr lang="cs-CZ" sz="4400" dirty="0">
              <a:latin typeface="Candara" pitchFamily="34" charset="0"/>
              <a:ea typeface="BatangChe" pitchFamily="49" charset="-127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68061" y="1079110"/>
            <a:ext cx="2925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Myriad Pro Light" pitchFamily="34" charset="0"/>
              </a:rPr>
              <a:t>CO NAJDETE VE STŘEDOMOŘÍ</a:t>
            </a:r>
          </a:p>
          <a:p>
            <a:r>
              <a:rPr lang="cs-CZ" dirty="0" smtClean="0">
                <a:latin typeface="Myriad Pro Light" pitchFamily="34" charset="0"/>
              </a:rPr>
              <a:t>NA SOUŠI I VE VODĚ</a:t>
            </a:r>
            <a:endParaRPr lang="cs-CZ" dirty="0"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Albert D\Pictures\TERÉNNÍ FOTO\Expedice\Sardegna - duben 2011\IMG_4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5035" cy="36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bert D\Pictures\TERÉNNÍ FOTO\Expedice\Croatia - červenec 2012\DSC_1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88" y="2801632"/>
            <a:ext cx="5298412" cy="35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88276" y="3672208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Capo </a:t>
            </a:r>
            <a:r>
              <a:rPr lang="cs-CZ" i="1" dirty="0" err="1" smtClean="0"/>
              <a:t>Caccia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07571" y="6348874"/>
            <a:ext cx="190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Poljica</a:t>
            </a:r>
            <a:r>
              <a:rPr lang="cs-CZ" i="1" dirty="0" smtClean="0"/>
              <a:t>, Chorvatsko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851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Albert D\Desktop\ikonky\Albert\IMG_49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46" y="-164043"/>
            <a:ext cx="2735949" cy="33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50445" y="3151266"/>
            <a:ext cx="177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Urginea</a:t>
            </a:r>
            <a:r>
              <a:rPr lang="cs-CZ" i="1" dirty="0" smtClean="0"/>
              <a:t> </a:t>
            </a:r>
            <a:r>
              <a:rPr lang="cs-CZ" i="1" dirty="0" err="1" smtClean="0"/>
              <a:t>maritima</a:t>
            </a:r>
            <a:endParaRPr lang="cs-CZ" i="1" dirty="0"/>
          </a:p>
        </p:txBody>
      </p:sp>
      <p:pic>
        <p:nvPicPr>
          <p:cNvPr id="2051" name="Picture 3" descr="C:\Users\Albert D\Desktop\ikonky\Albert\IMG_4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1665" y="-143023"/>
            <a:ext cx="3099917" cy="32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092307" y="3138956"/>
            <a:ext cx="155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Cerinthe</a:t>
            </a:r>
            <a:r>
              <a:rPr lang="cs-CZ" i="1" dirty="0" smtClean="0"/>
              <a:t> major</a:t>
            </a:r>
            <a:endParaRPr lang="cs-CZ" i="1" dirty="0"/>
          </a:p>
        </p:txBody>
      </p:sp>
      <p:pic>
        <p:nvPicPr>
          <p:cNvPr id="2052" name="Picture 4" descr="C:\Users\Albert D\Desktop\ikonky\Albert\IMG_4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985" y="-164043"/>
            <a:ext cx="2367752" cy="33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9216" y="3138956"/>
            <a:ext cx="15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Aristolochia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2053" name="Picture 5" descr="C:\Users\Albert D\Desktop\ikonky\PRESENTACE SARDINIE\Obrázek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1" y="3520598"/>
            <a:ext cx="3981855" cy="29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278302" y="650663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Cistus</a:t>
            </a:r>
            <a:r>
              <a:rPr lang="cs-CZ" i="1" dirty="0" smtClean="0"/>
              <a:t> </a:t>
            </a:r>
            <a:r>
              <a:rPr lang="cs-CZ" i="1" dirty="0" err="1" smtClean="0"/>
              <a:t>monspelliae</a:t>
            </a:r>
            <a:endParaRPr lang="cs-CZ" i="1" dirty="0"/>
          </a:p>
        </p:txBody>
      </p:sp>
      <p:pic>
        <p:nvPicPr>
          <p:cNvPr id="2054" name="Picture 6" descr="C:\Users\Albert D\Desktop\ikonky\PRESENTACE SARDINIE\Obrázek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1623" y="3520598"/>
            <a:ext cx="3517970" cy="29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715261" y="6488668"/>
            <a:ext cx="183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Cytinus</a:t>
            </a:r>
            <a:r>
              <a:rPr lang="cs-CZ" i="1" dirty="0" smtClean="0"/>
              <a:t> </a:t>
            </a:r>
            <a:r>
              <a:rPr lang="cs-CZ" i="1" dirty="0" err="1" smtClean="0"/>
              <a:t>hypocistis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9761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Albert D\Pictures\TERÉNNÍ FOTO\Expedice\Montenegro - duben 2009\MNE (12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634" cy="32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7051" y="3278379"/>
            <a:ext cx="112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Ruscus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3075" name="Picture 3" descr="C:\Users\Albert D\Pictures\TERÉNNÍ FOTO\Expedice\Montenegro - duben 2009\MNE (8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64" y="-13883"/>
            <a:ext cx="4636835" cy="347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67443" y="3455859"/>
            <a:ext cx="9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Erica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3076" name="Picture 4" descr="C:\Users\Albert D\Pictures\TERÉNNÍ FOTO\Expedice\Montenegro - duben 2009\MNE (38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46" y="3278379"/>
            <a:ext cx="3876176" cy="29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197175" y="6184927"/>
            <a:ext cx="236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Erythronium</a:t>
            </a:r>
            <a:r>
              <a:rPr lang="cs-CZ" i="1" dirty="0" smtClean="0"/>
              <a:t> dnes-</a:t>
            </a:r>
            <a:r>
              <a:rPr lang="cs-CZ" i="1" dirty="0" err="1" smtClean="0"/>
              <a:t>canis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5750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Albert D\Pictures\TERÉNNÍ FOTO\Expedice\Sardegna - duben 2011\IMG_4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0984" cy="31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bert D\Pictures\TERÉNNÍ FOTO\Expedice\Montenegro - duben 2009\MNE (7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6857" y="-112488"/>
            <a:ext cx="1757143" cy="71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95913" y="3145706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Scincidae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48762" y="6488668"/>
            <a:ext cx="193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Pseudopus</a:t>
            </a:r>
            <a:r>
              <a:rPr lang="cs-CZ" i="1" dirty="0" smtClean="0"/>
              <a:t> </a:t>
            </a:r>
            <a:r>
              <a:rPr lang="cs-CZ" i="1" dirty="0" err="1" smtClean="0"/>
              <a:t>apodus</a:t>
            </a:r>
            <a:endParaRPr lang="cs-CZ" i="1" dirty="0"/>
          </a:p>
        </p:txBody>
      </p:sp>
      <p:pic>
        <p:nvPicPr>
          <p:cNvPr id="2052" name="Picture 4" descr="C:\Users\Albert D\Pictures\TERÉNNÍ FOTO\Expedice\Montenegro - duben 2009\MNE (23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20" y="1455868"/>
            <a:ext cx="3577037" cy="26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lbert D\Desktop\ikonky\Albert\IMG_5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5" y="3515038"/>
            <a:ext cx="3674933" cy="27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95913" y="6271080"/>
            <a:ext cx="15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Testudo </a:t>
            </a:r>
            <a:r>
              <a:rPr lang="cs-CZ" i="1" dirty="0" err="1" smtClean="0"/>
              <a:t>graeca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836414" y="4138107"/>
            <a:ext cx="192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Testudo </a:t>
            </a:r>
            <a:r>
              <a:rPr lang="cs-CZ" i="1" dirty="0" err="1" smtClean="0"/>
              <a:t>hermanni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611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Albert D\Desktop\ikonky\Albert\IMG_5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946485"/>
            <a:ext cx="4869763" cy="47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bert D\Pictures\TERÉNNÍ FOTO\Expedice\Montenegro - duben 2009\MNE (23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9763" y="946484"/>
            <a:ext cx="4274237" cy="473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44182" y="5678907"/>
            <a:ext cx="15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Testudo </a:t>
            </a:r>
            <a:r>
              <a:rPr lang="cs-CZ" i="1" dirty="0" err="1" smtClean="0"/>
              <a:t>graeca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76594" y="5678907"/>
            <a:ext cx="18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Testudo </a:t>
            </a:r>
            <a:r>
              <a:rPr lang="cs-CZ" i="1" dirty="0" err="1" smtClean="0"/>
              <a:t>hermanni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9456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 descr="C:\Users\Albert D\Desktop\ikonky\Albert\IMG_49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3900" y="152400"/>
            <a:ext cx="3860801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lbert D\Desktop\ikonky\Albert\IMG_46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782" y="3341490"/>
            <a:ext cx="4263565" cy="33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lbert D\Desktop\ikonky\PRESENTACE SARDINIE\Obrázek6,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9314" y="3431812"/>
            <a:ext cx="2529568" cy="29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lbert D\Pictures\TERÉNNÍ FOTO\Expedice\Montenegro - duben 2009\MNE (40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504" y="152400"/>
            <a:ext cx="3903339" cy="27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01934" y="2902857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Agapanthia</a:t>
            </a:r>
            <a:r>
              <a:rPr lang="cs-CZ" i="1" dirty="0" smtClean="0"/>
              <a:t> </a:t>
            </a:r>
            <a:r>
              <a:rPr lang="cs-CZ" i="1" dirty="0" err="1" smtClean="0"/>
              <a:t>kirbyi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59394" y="3036692"/>
            <a:ext cx="21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Brachycerus</a:t>
            </a:r>
            <a:r>
              <a:rPr lang="cs-CZ" i="1" dirty="0" smtClean="0"/>
              <a:t> </a:t>
            </a:r>
            <a:r>
              <a:rPr lang="cs-CZ" i="1" dirty="0" err="1" smtClean="0"/>
              <a:t>barbarus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93223" y="6356972"/>
            <a:ext cx="194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Dicladispa</a:t>
            </a:r>
            <a:r>
              <a:rPr lang="cs-CZ" i="1" dirty="0" smtClean="0"/>
              <a:t> </a:t>
            </a:r>
            <a:r>
              <a:rPr lang="cs-CZ" i="1" dirty="0" err="1" smtClean="0"/>
              <a:t>testacea</a:t>
            </a: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8250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Albert D\Desktop\ikonky\Albert\IMG_4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950" y="152400"/>
            <a:ext cx="3448050" cy="29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lbert D\Pictures\TERÉNNÍ FOTO\Expedice\Croatia - červenec 2012\DSC_1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4374" y="152400"/>
            <a:ext cx="2122884" cy="37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lbert D\Pictures\TERÉNNÍ FOTO\Expedice\Croatia - červenec 2012\DSC_21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951" y="3507541"/>
            <a:ext cx="3448050" cy="290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lbert D\Pictures\TERÉNNÍ FOTO\Expedice\Croatia - červenec 2012\DSC_21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9124" y="4311827"/>
            <a:ext cx="2238134" cy="19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93371" y="3098258"/>
            <a:ext cx="117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Polistes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308027" y="6381428"/>
            <a:ext cx="134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Xylocopa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34374" y="3854628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Ascalaphus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9946" y="6225248"/>
            <a:ext cx="169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Geometridae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6150" name="Picture 6" descr="C:\Users\Albert D\Pictures\TERÉNNÍ FOTO\Expedice\Italia - říjen a listopad 2012\DSC_44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0227" y="152400"/>
            <a:ext cx="285700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095307" y="2728926"/>
            <a:ext cx="122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Empusa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6151" name="Picture 7" descr="C:\Users\Albert D\Pictures\TERÉNNÍ FOTO\Expedice\Italia - říjen a listopad 2012\DSC_445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5"/>
          <a:stretch/>
        </p:blipFill>
        <p:spPr bwMode="auto">
          <a:xfrm>
            <a:off x="6457700" y="3084298"/>
            <a:ext cx="2508422" cy="311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900541" y="6202940"/>
            <a:ext cx="16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Mantis </a:t>
            </a:r>
            <a:r>
              <a:rPr lang="cs-CZ" i="1" dirty="0" err="1" smtClean="0"/>
              <a:t>religiosa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220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Garrigue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180" y="1285406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i="1" dirty="0" err="1" smtClean="0"/>
              <a:t>Rosmarinus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officinalis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Thymus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., Ruta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., </a:t>
            </a:r>
            <a:r>
              <a:rPr lang="cs-CZ" sz="2400" i="1" dirty="0" err="1" smtClean="0"/>
              <a:t>Juniperus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.,</a:t>
            </a:r>
            <a:endParaRPr lang="cs-CZ" sz="24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1383" y="5435557"/>
            <a:ext cx="2043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Bonifaccio</a:t>
            </a:r>
            <a:r>
              <a:rPr lang="cs-CZ" i="1" dirty="0" smtClean="0"/>
              <a:t> - Sardinie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47906" y="5435557"/>
            <a:ext cx="200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Capo </a:t>
            </a:r>
            <a:r>
              <a:rPr lang="cs-CZ" i="1" dirty="0" err="1" smtClean="0"/>
              <a:t>Testa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pic>
        <p:nvPicPr>
          <p:cNvPr id="7170" name="Picture 2" descr="C:\Users\Albert D\Desktop\ikonky\Albert\IMG_4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62" y="1877570"/>
            <a:ext cx="4767006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lbert D\Desktop\ikonky\Albert\IMG_45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7406" y="1877570"/>
            <a:ext cx="3711849" cy="35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Albert D\Desktop\ikonky\PRESENTACE SARDINIE\IMG_4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44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26807" y="3200400"/>
            <a:ext cx="18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Ophrys</a:t>
            </a:r>
            <a:r>
              <a:rPr lang="cs-CZ" i="1" dirty="0" smtClean="0"/>
              <a:t> </a:t>
            </a:r>
            <a:r>
              <a:rPr lang="cs-CZ" i="1" dirty="0" err="1" smtClean="0"/>
              <a:t>speculum</a:t>
            </a:r>
            <a:endParaRPr lang="cs-CZ" i="1" dirty="0"/>
          </a:p>
        </p:txBody>
      </p:sp>
      <p:pic>
        <p:nvPicPr>
          <p:cNvPr id="4099" name="Picture 3" descr="C:\Users\Albert D\Desktop\PRESENTACE ITÁLIE\DSC_4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9" y="2506718"/>
            <a:ext cx="5219508" cy="349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49596" y="6001134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Ruta </a:t>
            </a:r>
            <a:r>
              <a:rPr lang="cs-CZ" i="1" dirty="0" err="1" smtClean="0"/>
              <a:t>graveolens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102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C:\Users\Albert D\Desktop\ikonky\PRESENTACE SARDINIE\IMG_4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1" y="253218"/>
            <a:ext cx="2416271" cy="41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lbert D\Desktop\ikonky\PRESENTACE SARDINIE\IMG_47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3122" y="253217"/>
            <a:ext cx="3311348" cy="25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lbert D\Desktop\ikonky\PRESENTACE SARDINIE\IMG_58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76" y="3248812"/>
            <a:ext cx="3311348" cy="30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5693" y="4427124"/>
            <a:ext cx="1147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Pimelia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6603" y="2783897"/>
            <a:ext cx="168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Timarcha</a:t>
            </a:r>
            <a:r>
              <a:rPr lang="cs-CZ" i="1" dirty="0" smtClean="0"/>
              <a:t> </a:t>
            </a:r>
            <a:r>
              <a:rPr lang="cs-CZ" i="1" dirty="0" err="1" smtClean="0"/>
              <a:t>sardoa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44133" y="6345471"/>
            <a:ext cx="193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Tenebrionidae</a:t>
            </a:r>
            <a:r>
              <a:rPr lang="cs-CZ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8197" name="Picture 5" descr="C:\Users\Albert D\Pictures\TERÉNNÍ FOTO\Expedice\Italia - říjen a listopad 2012\DSC_45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81" y="1726720"/>
            <a:ext cx="4551108" cy="30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989629" y="4773648"/>
            <a:ext cx="165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Scolopendra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1533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je Mediterán.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3.bp.blogspot.com/-j8NBvuitAlg/T00H8WFZz8I/AAAAAAAAXrI/6zWx52-pg88/s1600/500px-Mediterranean.bas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7"/>
            <a:ext cx="8496944" cy="50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Mediteránní </a:t>
            </a:r>
            <a:r>
              <a:rPr lang="cs-CZ" dirty="0" err="1" smtClean="0"/>
              <a:t>ruderály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180" y="1285406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Velká rozmanitost rozličných stanovišť</a:t>
            </a:r>
            <a:endParaRPr lang="cs-CZ" sz="24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230907" y="5988861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Torre </a:t>
            </a:r>
            <a:r>
              <a:rPr lang="cs-CZ" i="1" dirty="0" err="1" smtClean="0"/>
              <a:t>Annunziata</a:t>
            </a:r>
            <a:r>
              <a:rPr lang="cs-CZ" i="1" dirty="0" smtClean="0"/>
              <a:t>, Itálie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8417" y="6144701"/>
            <a:ext cx="149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Olbia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pic>
        <p:nvPicPr>
          <p:cNvPr id="8" name="Picture 2" descr="C:\Users\Albert D\Desktop\ikonky\PRESENTACE SARDINIE\IMG_4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9" y="1807699"/>
            <a:ext cx="5636774" cy="42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lbert D\Pictures\TERÉNNÍ FOTO\Expedice\Italia - říjen a listopad 2012\DSC_36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6181" y="1619971"/>
            <a:ext cx="2714262" cy="42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Albert D\Desktop\ikonky\PRESENTACE SARDINIE\Obrázek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209436"/>
            <a:ext cx="4871545" cy="365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56024" y="3862798"/>
            <a:ext cx="133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Gladiolus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6146" name="Picture 2" descr="C:\Users\Albert D\Desktop\ikonky\PRESENTACE SARDINIE\IMG_4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2814" y="2315657"/>
            <a:ext cx="4745265" cy="38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935260" y="6163117"/>
            <a:ext cx="136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Ophrys</a:t>
            </a:r>
            <a:r>
              <a:rPr lang="cs-CZ" i="1" dirty="0" smtClean="0"/>
              <a:t> lutea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0930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Albert D\Desktop\ikonky\PRESENTACE SARDINIE\Obrázek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1" y="253218"/>
            <a:ext cx="4481097" cy="335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51817" y="3610566"/>
            <a:ext cx="189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Testudo </a:t>
            </a:r>
            <a:r>
              <a:rPr lang="cs-CZ" i="1" dirty="0" err="1" smtClean="0"/>
              <a:t>marginata</a:t>
            </a:r>
            <a:endParaRPr lang="cs-CZ" i="1" dirty="0"/>
          </a:p>
        </p:txBody>
      </p:sp>
      <p:pic>
        <p:nvPicPr>
          <p:cNvPr id="11267" name="Picture 3" descr="C:\Users\Albert D\Desktop\ikonky\PRESENTACE SARDINIE\IMG_4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97" y="2574354"/>
            <a:ext cx="4808565" cy="360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63363" y="6180571"/>
            <a:ext cx="221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Hemidactylus</a:t>
            </a:r>
            <a:r>
              <a:rPr lang="cs-CZ" i="1" dirty="0" smtClean="0"/>
              <a:t> </a:t>
            </a:r>
            <a:r>
              <a:rPr lang="cs-CZ" i="1" dirty="0" err="1" smtClean="0"/>
              <a:t>turcicus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796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Albert D\Pictures\TERÉNNÍ FOTO\Expedice\Italia - říjen a listopad 2012\DSC_3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60" y="193964"/>
            <a:ext cx="4572000" cy="30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lbert D\Pictures\TERÉNNÍ FOTO\Expedice\Italia - říjen a listopad 2012\DSC_3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60" y="3586126"/>
            <a:ext cx="4511321" cy="30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lbert D\Desktop\PRESENTACE ITÁLIE\DSC_3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15280"/>
            <a:ext cx="3646975" cy="236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99249" y="3216794"/>
            <a:ext cx="116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Bacillus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79418" y="6237085"/>
            <a:ext cx="124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Ceratina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12293" name="Picture 5" descr="C:\Users\Albert D\Desktop\ikonky\PRESENTACE SARDINIE\IMG_46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4" y="323169"/>
            <a:ext cx="3736885" cy="280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578423" y="3070213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Antophora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052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Stepi a xerotermní pastviny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180" y="1285406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i="1" dirty="0" err="1" smtClean="0"/>
              <a:t>Arecaceae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Pinus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pinia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Pistacia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lentiscus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Stipa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., </a:t>
            </a:r>
            <a:r>
              <a:rPr lang="cs-CZ" sz="2400" i="1" dirty="0" err="1" smtClean="0"/>
              <a:t>Festuca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 …</a:t>
            </a:r>
            <a:endParaRPr lang="cs-CZ" sz="24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06582" y="6384047"/>
            <a:ext cx="190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Poljica</a:t>
            </a:r>
            <a:r>
              <a:rPr lang="cs-CZ" i="1" dirty="0" smtClean="0"/>
              <a:t>, Chorvatsko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8417" y="5300435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Vesuvio</a:t>
            </a:r>
            <a:r>
              <a:rPr lang="cs-CZ" i="1" dirty="0" smtClean="0"/>
              <a:t>, Itálie</a:t>
            </a:r>
            <a:endParaRPr lang="cs-CZ" i="1" dirty="0"/>
          </a:p>
        </p:txBody>
      </p:sp>
      <p:pic>
        <p:nvPicPr>
          <p:cNvPr id="13314" name="Picture 2" descr="C:\Users\Albert D\Desktop\PRESENTACE ITÁLIE\DSC_3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" y="2075543"/>
            <a:ext cx="4816928" cy="322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lbert D\Pictures\TERÉNNÍ FOTO\Expedice\Croatia - červenec 2012\DSC_1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78" y="2960915"/>
            <a:ext cx="5144155" cy="344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Albert D\Desktop\PRESENTACE ITÁLIE\DSC_4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32832" y="1137574"/>
            <a:ext cx="6181149" cy="41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lbert D\Pictures\TERÉNNÍ FOTO\Expedice\Montenegro - duben 2009\MNE (17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0476" y="329623"/>
            <a:ext cx="5329238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51459" y="6280357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Cassino</a:t>
            </a:r>
            <a:r>
              <a:rPr lang="cs-CZ" i="1" dirty="0" smtClean="0"/>
              <a:t>, Itálie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65371" y="6254173"/>
            <a:ext cx="18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Ulcinj</a:t>
            </a:r>
            <a:r>
              <a:rPr lang="cs-CZ" i="1" dirty="0" smtClean="0"/>
              <a:t>, Černá Hora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747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C:\Users\Albert D\Desktop\PRESENTACE ITÁLIE\DSC_4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9" y="188522"/>
            <a:ext cx="3815848" cy="255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lbert D\Desktop\ikonky\PRESENTACE SARDINIE\IMG_4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9" y="3060311"/>
            <a:ext cx="4551783" cy="34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lbert D\Pictures\TERÉNNÍ FOTO\Expedice\Montenegro - duben 2009\MNE (43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6715" y="299802"/>
            <a:ext cx="3987383" cy="50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6908" y="6473953"/>
            <a:ext cx="20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Orchis</a:t>
            </a:r>
            <a:r>
              <a:rPr lang="cs-CZ" i="1" dirty="0" smtClean="0"/>
              <a:t> </a:t>
            </a:r>
            <a:r>
              <a:rPr lang="cs-CZ" i="1" dirty="0" err="1" smtClean="0"/>
              <a:t>papilionoides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77415" y="5376650"/>
            <a:ext cx="124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Fritillaria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7683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Albert D\Desktop\PRESENTACE ITÁLIE\DSC_3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5" y="145143"/>
            <a:ext cx="4336821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lbert D\Desktop\PRESENTACE ITÁLIE\DSC_4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9939" y="145143"/>
            <a:ext cx="3023593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06700" y="3062514"/>
            <a:ext cx="145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Chrysolina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47767" y="3711303"/>
            <a:ext cx="182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Scarabaeoidea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9218" name="Picture 2" descr="C:\Users\Albert D\Desktop\ikonky\PRESENTACE SARDINIE\Obrázek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63" y="3431846"/>
            <a:ext cx="3841063" cy="29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570311" y="6350612"/>
            <a:ext cx="152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Scarabaeus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9219" name="Picture 3" descr="C:\Users\Albert D\Desktop\ikonky\PRESENTACE SARDINIE\IMG_5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60" y="4115610"/>
            <a:ext cx="2470150" cy="24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789531" y="649224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Trox</a:t>
            </a:r>
            <a:r>
              <a:rPr lang="cs-CZ" i="1" dirty="0" smtClean="0"/>
              <a:t> </a:t>
            </a:r>
            <a:r>
              <a:rPr lang="cs-CZ" i="1" dirty="0" err="1" smtClean="0"/>
              <a:t>cribrum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548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Jeskyně a lidská sídla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28329" y="5539310"/>
            <a:ext cx="17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Kotor, Černá Hora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97267" y="5354644"/>
            <a:ext cx="294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Grotte</a:t>
            </a:r>
            <a:r>
              <a:rPr lang="cs-CZ" i="1" dirty="0" smtClean="0"/>
              <a:t> de </a:t>
            </a:r>
            <a:r>
              <a:rPr lang="cs-CZ" i="1" dirty="0" err="1" smtClean="0"/>
              <a:t>su</a:t>
            </a:r>
            <a:r>
              <a:rPr lang="cs-CZ" i="1" dirty="0" smtClean="0"/>
              <a:t> </a:t>
            </a:r>
            <a:r>
              <a:rPr lang="cs-CZ" i="1" dirty="0" err="1" smtClean="0"/>
              <a:t>Mannau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pic>
        <p:nvPicPr>
          <p:cNvPr id="10242" name="Picture 2" descr="C:\Users\Albert D\Desktop\ikonky\PRESENTACE SARDINIE\IMG_5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1" y="1269756"/>
            <a:ext cx="5404608" cy="40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lbert D\Pictures\TERÉNNÍ FOTO\Expedice\Montenegro - duben 2009\MNE (35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25" y="1269756"/>
            <a:ext cx="3247555" cy="43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Albert D\Desktop\ikonky\Slovinsko 2007\DSCN1037 macarat jeskynni proteus anguin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249270" cy="31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jetzt.sueddeutsche.de/upl/images/user/ko/koenigindesvorstadtnachmittags/text/regular/825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753" y="699517"/>
            <a:ext cx="3191978" cy="17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lbert D\Desktop\ikonky\PRESENTACE SARDINIE\IMG_54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12" y="1"/>
            <a:ext cx="4123764" cy="31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35226" y="3191977"/>
            <a:ext cx="177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Proteus </a:t>
            </a:r>
            <a:r>
              <a:rPr lang="cs-CZ" i="1" dirty="0" err="1" smtClean="0"/>
              <a:t>anguinus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249271" y="3150608"/>
            <a:ext cx="222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Anophtalmus</a:t>
            </a:r>
            <a:endParaRPr lang="cs-CZ" i="1" dirty="0" smtClean="0"/>
          </a:p>
          <a:p>
            <a:r>
              <a:rPr lang="cs-CZ" i="1" dirty="0" err="1"/>
              <a:t>h</a:t>
            </a:r>
            <a:r>
              <a:rPr lang="cs-CZ" i="1" dirty="0" err="1" smtClean="0"/>
              <a:t>itleri</a:t>
            </a:r>
            <a:r>
              <a:rPr lang="cs-CZ" i="1" dirty="0" smtClean="0"/>
              <a:t>  (foto </a:t>
            </a:r>
          </a:p>
          <a:p>
            <a:r>
              <a:rPr lang="cs-CZ" i="1" dirty="0" err="1" smtClean="0"/>
              <a:t>Süddeutsche</a:t>
            </a:r>
            <a:r>
              <a:rPr lang="cs-CZ" i="1" dirty="0" smtClean="0"/>
              <a:t> </a:t>
            </a:r>
            <a:r>
              <a:rPr lang="cs-CZ" i="1" dirty="0" err="1" smtClean="0"/>
              <a:t>Zeitung</a:t>
            </a:r>
            <a:r>
              <a:rPr lang="cs-CZ" i="1" dirty="0" smtClean="0"/>
              <a:t>)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04587" y="3167996"/>
            <a:ext cx="323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Atylodes</a:t>
            </a:r>
            <a:r>
              <a:rPr lang="cs-CZ" i="1" dirty="0" smtClean="0"/>
              <a:t> </a:t>
            </a:r>
            <a:r>
              <a:rPr lang="cs-CZ" i="1" dirty="0" err="1" smtClean="0"/>
              <a:t>genei</a:t>
            </a:r>
            <a:r>
              <a:rPr lang="cs-CZ" i="1" dirty="0" smtClean="0"/>
              <a:t> (foto – Filip Trnka)</a:t>
            </a:r>
            <a:endParaRPr lang="cs-CZ" i="1" dirty="0"/>
          </a:p>
        </p:txBody>
      </p:sp>
      <p:pic>
        <p:nvPicPr>
          <p:cNvPr id="11270" name="Picture 6" descr="C:\Users\Albert D\Pictures\TERÉNNÍ FOTO\Expedice\Montenegro - duben 2009\MNE (26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612273"/>
            <a:ext cx="4249271" cy="283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92768" y="6442016"/>
            <a:ext cx="286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Rhinolophus</a:t>
            </a:r>
            <a:r>
              <a:rPr lang="cs-CZ" i="1" dirty="0" smtClean="0"/>
              <a:t> </a:t>
            </a:r>
            <a:r>
              <a:rPr lang="cs-CZ" i="1" dirty="0" err="1" smtClean="0"/>
              <a:t>ferrumequinum</a:t>
            </a:r>
            <a:endParaRPr lang="cs-CZ" i="1" dirty="0"/>
          </a:p>
        </p:txBody>
      </p:sp>
      <p:pic>
        <p:nvPicPr>
          <p:cNvPr id="11271" name="Picture 7" descr="C:\Users\Albert D\Desktop\PRESENTACE ITÁLIE\DSC_35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32" y="4073939"/>
            <a:ext cx="3363992" cy="22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176023" y="6310162"/>
            <a:ext cx="174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Cyrtodactylus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1302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Jakým podmínkám jsou organismy v Mediteránu přizpůsobeni?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Sucho a vedro × zima, někdy i sníh</a:t>
            </a:r>
          </a:p>
          <a:p>
            <a:r>
              <a:rPr lang="cs-CZ" dirty="0" smtClean="0"/>
              <a:t>Zasolená půda pobřeží a slanisek</a:t>
            </a:r>
          </a:p>
          <a:p>
            <a:r>
              <a:rPr lang="cs-CZ" dirty="0" smtClean="0"/>
              <a:t>V současnosti po vykácení lesů i eroze</a:t>
            </a:r>
          </a:p>
          <a:p>
            <a:endParaRPr lang="cs-CZ" dirty="0"/>
          </a:p>
          <a:p>
            <a:r>
              <a:rPr lang="cs-CZ" dirty="0" smtClean="0"/>
              <a:t>Mediteránní fauna byla značně zlikvidována činností člověka už před několika tisíci lety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2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Přímořské mokřady a saliny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9291" y="5821775"/>
            <a:ext cx="145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Nora, Sardinie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44444" y="4933857"/>
            <a:ext cx="19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Portorož</a:t>
            </a:r>
            <a:r>
              <a:rPr lang="cs-CZ" i="1" dirty="0" smtClean="0"/>
              <a:t>, Slovinsko</a:t>
            </a:r>
            <a:endParaRPr lang="cs-CZ" i="1" dirty="0"/>
          </a:p>
        </p:txBody>
      </p:sp>
      <p:pic>
        <p:nvPicPr>
          <p:cNvPr id="12290" name="Picture 2" descr="C:\Users\Albert D\Desktop\ikonky\Slovinsko 2007\DSCN1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3" y="1183341"/>
            <a:ext cx="5001692" cy="37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lbert D\Desktop\ikonky\PRESENTACE SARDINIE\IMG_5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34" y="2177737"/>
            <a:ext cx="4858995" cy="36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C:\Users\Albert D\Desktop\ikonky\PRESENTACE SARDINIE\IMG_5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209550"/>
            <a:ext cx="3511550" cy="46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206302" y="4891884"/>
            <a:ext cx="17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Cynomorium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13314" name="Picture 2" descr="C:\Users\Albert D\Desktop\ikonky\PRESENTACE SARDINIE\IMG_5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16" y="1893887"/>
            <a:ext cx="5243284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52256" y="5826125"/>
            <a:ext cx="74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Iris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7008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Albert D\Desktop\ikonky\PRESENTACE SARDINIE\Obrázek8,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56921"/>
            <a:ext cx="10572750" cy="43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16910" y="5365880"/>
            <a:ext cx="1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Phoenicopterus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422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Sladkovodní mokřady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9291" y="5821775"/>
            <a:ext cx="178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Oristano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19500" y="4726399"/>
            <a:ext cx="199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Krka</a:t>
            </a:r>
            <a:r>
              <a:rPr lang="cs-CZ" i="1" dirty="0" smtClean="0"/>
              <a:t> NP, Chorvatsko</a:t>
            </a:r>
            <a:endParaRPr lang="cs-CZ" i="1" dirty="0"/>
          </a:p>
        </p:txBody>
      </p:sp>
      <p:pic>
        <p:nvPicPr>
          <p:cNvPr id="15363" name="Picture 3" descr="C:\Users\Albert D\Desktop\ikonky\PRESENTACE SARDINIE\IMG_5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61" y="2253677"/>
            <a:ext cx="4757737" cy="356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lbert D\Pictures\TERÉNNÍ FOTO\Expedice\Croatia - červenec 2012\DSC_2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4" y="1185781"/>
            <a:ext cx="5288517" cy="35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614736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6386" name="Picture 2" descr="C:\Users\Albert D\Desktop\ikonky\PRESENTACE SARDINIE\IMG_5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00" y="152399"/>
            <a:ext cx="3600450" cy="28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65423" y="3005388"/>
            <a:ext cx="160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Hydrophilus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16387" name="Picture 3" descr="C:\Users\Albert D\Desktop\ikonky\PRESENTACE SARDINIE\IMG_5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9025"/>
            <a:ext cx="4591050" cy="344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67041" y="3437329"/>
            <a:ext cx="112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Hyla</a:t>
            </a:r>
            <a:r>
              <a:rPr lang="cs-CZ" i="1" dirty="0" smtClean="0"/>
              <a:t> </a:t>
            </a:r>
            <a:r>
              <a:rPr lang="cs-CZ" i="1" dirty="0" err="1" smtClean="0"/>
              <a:t>sarda</a:t>
            </a:r>
            <a:endParaRPr lang="cs-CZ" i="1" dirty="0"/>
          </a:p>
        </p:txBody>
      </p:sp>
      <p:pic>
        <p:nvPicPr>
          <p:cNvPr id="16388" name="Picture 4" descr="C:\Users\Albert D\Pictures\TERÉNNÍ FOTO\Expedice\Montenegro - duben 2009\MNE (15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3374720"/>
            <a:ext cx="3867150" cy="28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230285" y="6274500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Emys</a:t>
            </a:r>
            <a:r>
              <a:rPr lang="cs-CZ" i="1" dirty="0" smtClean="0"/>
              <a:t> </a:t>
            </a:r>
            <a:r>
              <a:rPr lang="cs-CZ" i="1" dirty="0" err="1" smtClean="0"/>
              <a:t>orbiculata</a:t>
            </a:r>
            <a:endParaRPr lang="cs-CZ" i="1" dirty="0"/>
          </a:p>
        </p:txBody>
      </p:sp>
      <p:pic>
        <p:nvPicPr>
          <p:cNvPr id="16389" name="Picture 5" descr="C:\Users\Albert D\Pictures\TERÉNNÍ FOTO\Expedice\Croatia - červenec 2012\DSC_22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3850" y="3806661"/>
            <a:ext cx="5562600" cy="25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403311" y="6356574"/>
            <a:ext cx="10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Natrix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5507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Písčitá mořská pobřeží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Albert D\Desktop\ikonky\Albert\IMG_5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40" y="1281113"/>
            <a:ext cx="4240409" cy="31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74292" y="4461238"/>
            <a:ext cx="216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Capo </a:t>
            </a:r>
            <a:r>
              <a:rPr lang="cs-CZ" i="1" dirty="0" err="1" smtClean="0"/>
              <a:t>Pecora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pic>
        <p:nvPicPr>
          <p:cNvPr id="17411" name="Picture 3" descr="C:\Users\Albert D\Desktop\ikonky\PRESENTACE SARDINIE\IMG_5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38" y="1629288"/>
            <a:ext cx="5466162" cy="40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518046" y="5755108"/>
            <a:ext cx="178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Oristano</a:t>
            </a:r>
            <a:r>
              <a:rPr lang="cs-CZ" i="1" dirty="0" smtClean="0"/>
              <a:t>, Sardinie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5264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Albert D\Pictures\TERÉNNÍ FOTO\Expedice\Croatia - červenec 2012\DSC_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52999" cy="3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92920" y="3315991"/>
            <a:ext cx="15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Bonnelia</a:t>
            </a:r>
            <a:r>
              <a:rPr lang="cs-CZ" i="1" dirty="0" smtClean="0"/>
              <a:t> </a:t>
            </a:r>
            <a:r>
              <a:rPr lang="cs-CZ" i="1" dirty="0" err="1" smtClean="0"/>
              <a:t>viridis</a:t>
            </a:r>
            <a:endParaRPr lang="cs-CZ" i="1" dirty="0"/>
          </a:p>
        </p:txBody>
      </p:sp>
      <p:pic>
        <p:nvPicPr>
          <p:cNvPr id="18435" name="Picture 3" descr="C:\Users\Albert D\Pictures\TERÉNNÍ FOTO\Expedice\Croatia - červenec 2012\DSC_2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3" y="3685323"/>
            <a:ext cx="4144618" cy="27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09700" y="6460110"/>
            <a:ext cx="16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Astropecten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18437" name="Picture 5" descr="C:\Users\Albert D\Desktop\ikonky\PRESENTACE SARDINIE\IMG_49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52" y="-151755"/>
            <a:ext cx="3238548" cy="62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409972" y="6052644"/>
            <a:ext cx="122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Lophyra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9328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Skalnatá mořská pobřeží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593996" y="6169104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Bar, Černá Hora</a:t>
            </a:r>
            <a:endParaRPr lang="cs-CZ" i="1" dirty="0"/>
          </a:p>
        </p:txBody>
      </p:sp>
      <p:pic>
        <p:nvPicPr>
          <p:cNvPr id="19458" name="Picture 2" descr="C:\Users\Albert D\Pictures\TERÉNNÍ FOTO\Expedice\Montenegro - duben 2009\MNE (18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28" y="1295399"/>
            <a:ext cx="6539972" cy="49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9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 descr="C:\Users\Albert D\Pictures\TERÉNNÍ FOTO\Expedice\Montenegro - duben 2009\MNE (2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67049" cy="409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65581" y="4090220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Aplysia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20483" name="Picture 3" descr="C:\Users\Albert D\Pictures\TERÉNNÍ FOTO\Expedice\Croatia - červenec 2012\DSC_1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25" y="0"/>
            <a:ext cx="5869476" cy="39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794284" y="3929564"/>
            <a:ext cx="98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Sepia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20484" name="Picture 4" descr="C:\Users\Albert D\Pictures\TERÉNNÍ FOTO\Expedice\Croatia - červenec 2012\DSC_2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952"/>
            <a:ext cx="5030787" cy="18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Albert D\Pictures\TERÉNNÍ FOTO\Expedice\Croatia - červenec 2012\DSC_20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1335" y="4611952"/>
            <a:ext cx="4111521" cy="18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15747" y="6488668"/>
            <a:ext cx="148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Nahožábří</a:t>
            </a:r>
            <a:r>
              <a:rPr lang="cs-CZ" i="1" dirty="0" smtClean="0"/>
              <a:t> plži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136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Pelagiál</a:t>
            </a:r>
            <a:r>
              <a:rPr lang="cs-CZ" dirty="0" smtClean="0"/>
              <a:t> v Mediteránu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Albert D\Desktop\ikonky\Albert\IMG_4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96" y="1466850"/>
            <a:ext cx="6926803" cy="51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Zpredované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Mediteránní megafauna byla zlikvidována daleko dříve, než ta středoevropská.</a:t>
            </a:r>
          </a:p>
          <a:p>
            <a:r>
              <a:rPr lang="cs-CZ" dirty="0" smtClean="0"/>
              <a:t>Do věčných lovišť se odebrali i lvi.</a:t>
            </a:r>
          </a:p>
          <a:p>
            <a:r>
              <a:rPr lang="cs-CZ" dirty="0" smtClean="0"/>
              <a:t>Na ostrovech v moři se dlouho uchovali také trpasličí sloni – </a:t>
            </a:r>
            <a:r>
              <a:rPr lang="cs-CZ" dirty="0" err="1" smtClean="0"/>
              <a:t>zpredované</a:t>
            </a:r>
            <a:r>
              <a:rPr lang="cs-CZ" dirty="0" smtClean="0"/>
              <a:t>.</a:t>
            </a:r>
          </a:p>
          <a:p>
            <a:r>
              <a:rPr lang="cs-CZ" dirty="0" smtClean="0"/>
              <a:t>Na vyhubení megafauny měla velký podíl válka (použití slonů ze severní Afriky), chléb (zúrodnění polí a fragmentace krajiny) a hry (tisíce chcíplých zvířat v aréně)</a:t>
            </a:r>
          </a:p>
        </p:txBody>
      </p:sp>
    </p:spTree>
    <p:extLst>
      <p:ext uri="{BB962C8B-B14F-4D97-AF65-F5344CB8AC3E}">
        <p14:creationId xmlns:p14="http://schemas.microsoft.com/office/powerpoint/2010/main" val="19154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 descr="C:\Users\Albert D\Pictures\TERÉNNÍ FOTO\Expedice\Croatia - červenec 2012\DSC_2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2109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5984" y="3455988"/>
            <a:ext cx="121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Solea</a:t>
            </a:r>
            <a:r>
              <a:rPr lang="cs-CZ" i="1" dirty="0" smtClean="0"/>
              <a:t> </a:t>
            </a:r>
            <a:r>
              <a:rPr lang="cs-CZ" i="1" dirty="0" err="1" smtClean="0"/>
              <a:t>solea</a:t>
            </a:r>
            <a:endParaRPr lang="cs-CZ" i="1" dirty="0"/>
          </a:p>
        </p:txBody>
      </p:sp>
      <p:pic>
        <p:nvPicPr>
          <p:cNvPr id="22531" name="Picture 3" descr="C:\Users\Albert D\Pictures\TERÉNNÍ FOTO\Expedice\Croatia - červenec 2012\DSC_2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09" y="0"/>
            <a:ext cx="5162550" cy="34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13761" y="3436938"/>
            <a:ext cx="145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Scorpaena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22532" name="Picture 4" descr="C:\Users\Albert D\Pictures\TERÉNNÍ FOTO\Expedice\Croatia - červenec 2012\DSC_20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67150"/>
            <a:ext cx="527930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Albert D\Pictures\TERÉNNÍ FOTO\Expedice\Croatia - červenec 2012\DSC_2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02" y="3867150"/>
            <a:ext cx="4572865" cy="306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Albert D\Pictures\TERÉNNÍ FOTO\Expedice\Italia - říjen a listopad 2012\DSC_3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588" y="-7493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85850" y="514350"/>
            <a:ext cx="55186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DĚKUJI ZA POZORNOST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823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Ekosystémy v mediteránu</a:t>
            </a:r>
            <a:endParaRPr lang="cs-CZ" dirty="0"/>
          </a:p>
        </p:txBody>
      </p:sp>
      <p:pic>
        <p:nvPicPr>
          <p:cNvPr id="2050" name="Picture 2" descr="C:\Users\Albert D\Documents\active technology\mediteran prima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83560" y="1678118"/>
            <a:ext cx="11137223" cy="56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2503357" y="3707355"/>
            <a:ext cx="4616971" cy="183900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392118" y="3338023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Olea </a:t>
            </a:r>
            <a:r>
              <a:rPr lang="cs-CZ" i="1" dirty="0" err="1" smtClean="0"/>
              <a:t>europaea</a:t>
            </a:r>
            <a:endParaRPr lang="cs-CZ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92707" y="1678118"/>
            <a:ext cx="5036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Původní porost – nezapojený les </a:t>
            </a:r>
            <a:r>
              <a:rPr lang="cs-CZ" sz="2800" dirty="0" err="1" smtClean="0"/>
              <a:t>tvrdolistých</a:t>
            </a:r>
            <a:r>
              <a:rPr lang="cs-CZ" sz="2800" dirty="0" smtClean="0"/>
              <a:t> dubů – byl vykácen ještě před naším letopočtem.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881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Stálezelený mediteránní 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180" y="1285406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i="1" dirty="0" err="1" smtClean="0"/>
              <a:t>Quercus</a:t>
            </a:r>
            <a:r>
              <a:rPr lang="cs-CZ" sz="2400" i="1" dirty="0" smtClean="0"/>
              <a:t> ilex, Q. </a:t>
            </a:r>
            <a:r>
              <a:rPr lang="cs-CZ" sz="2400" i="1" dirty="0" err="1" smtClean="0"/>
              <a:t>coccifera</a:t>
            </a:r>
            <a:r>
              <a:rPr lang="cs-CZ" sz="2400" i="1" dirty="0" smtClean="0"/>
              <a:t>, Q. </a:t>
            </a:r>
            <a:r>
              <a:rPr lang="cs-CZ" sz="2400" i="1" dirty="0" err="1" smtClean="0"/>
              <a:t>suber</a:t>
            </a:r>
            <a:r>
              <a:rPr lang="cs-CZ" sz="2400" i="1" dirty="0" smtClean="0"/>
              <a:t>…</a:t>
            </a:r>
            <a:endParaRPr lang="cs-CZ" sz="2400" i="1" dirty="0"/>
          </a:p>
        </p:txBody>
      </p:sp>
      <p:pic>
        <p:nvPicPr>
          <p:cNvPr id="4" name="Picture 2" descr="F:\DCIM\168_2004\IMG_5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" y="2045643"/>
            <a:ext cx="5191414" cy="389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CIM\167_1904\IMG_5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1" y="3444502"/>
            <a:ext cx="4064309" cy="30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296346" y="6483246"/>
            <a:ext cx="24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Monte </a:t>
            </a:r>
            <a:r>
              <a:rPr lang="cs-CZ" i="1" dirty="0" err="1" smtClean="0"/>
              <a:t>Limbara</a:t>
            </a:r>
            <a:r>
              <a:rPr lang="cs-CZ" i="1" dirty="0" smtClean="0"/>
              <a:t>, Sardinie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9567" y="5886350"/>
            <a:ext cx="337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Grotte</a:t>
            </a:r>
            <a:r>
              <a:rPr lang="cs-CZ" i="1" dirty="0" smtClean="0"/>
              <a:t> de </a:t>
            </a:r>
            <a:r>
              <a:rPr lang="cs-CZ" i="1" dirty="0" err="1" smtClean="0"/>
              <a:t>su</a:t>
            </a:r>
            <a:r>
              <a:rPr lang="cs-CZ" i="1" dirty="0" smtClean="0"/>
              <a:t> </a:t>
            </a:r>
            <a:r>
              <a:rPr lang="cs-CZ" i="1" dirty="0" err="1" smtClean="0"/>
              <a:t>Mannau</a:t>
            </a:r>
            <a:r>
              <a:rPr lang="cs-CZ" i="1" dirty="0" smtClean="0"/>
              <a:t> </a:t>
            </a:r>
            <a:r>
              <a:rPr lang="cs-CZ" i="1" dirty="0" err="1" smtClean="0"/>
              <a:t>env</a:t>
            </a:r>
            <a:r>
              <a:rPr lang="cs-CZ" i="1" dirty="0" smtClean="0"/>
              <a:t>., Sardinie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3583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Albert D\Desktop\ikonky\Albert\IMG_54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curci.de/institute2/typecollection/images/typecol_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204951"/>
            <a:ext cx="3114675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in.ru/animalia/coleoptera/images/h_1000/crowsoniella-HT-dorsal-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18" y="0"/>
            <a:ext cx="1942463" cy="35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05044" y="3549660"/>
            <a:ext cx="306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Crowsoniella</a:t>
            </a:r>
            <a:r>
              <a:rPr lang="cs-CZ" i="1" dirty="0" smtClean="0"/>
              <a:t> </a:t>
            </a:r>
            <a:r>
              <a:rPr lang="cs-CZ" i="1" dirty="0" err="1" smtClean="0"/>
              <a:t>relicta</a:t>
            </a:r>
            <a:r>
              <a:rPr lang="cs-CZ" i="1" dirty="0" smtClean="0"/>
              <a:t> (foto zin.ru)</a:t>
            </a:r>
            <a:endParaRPr lang="cs-CZ" i="1" dirty="0"/>
          </a:p>
        </p:txBody>
      </p:sp>
      <p:pic>
        <p:nvPicPr>
          <p:cNvPr id="1029" name="Picture 5" descr="C:\Users\Albert D\Pictures\TERÉNNÍ FOTO\Expedice\Italia - říjen a listopad 2012\DSC_4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250" y="4192675"/>
            <a:ext cx="2864794" cy="20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66057" y="6242192"/>
            <a:ext cx="14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Euscorpius</a:t>
            </a:r>
            <a:r>
              <a:rPr lang="cs-CZ" i="1" dirty="0" smtClean="0"/>
              <a:t> </a:t>
            </a:r>
            <a:r>
              <a:rPr lang="cs-CZ" i="1" dirty="0" err="1" smtClean="0"/>
              <a:t>sp</a:t>
            </a:r>
            <a:r>
              <a:rPr lang="cs-CZ" i="1" dirty="0" smtClean="0"/>
              <a:t>.</a:t>
            </a:r>
            <a:endParaRPr lang="cs-CZ" i="1" dirty="0"/>
          </a:p>
        </p:txBody>
      </p:sp>
      <p:pic>
        <p:nvPicPr>
          <p:cNvPr id="1030" name="Picture 6" descr="C:\Users\Albert D\Pictures\TERÉNNÍ FOTO\Expedice\Croatia - červenec 2012\DSC_23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9206" y="53619"/>
            <a:ext cx="3018670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236922" y="3518882"/>
            <a:ext cx="2780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Satyridae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 </a:t>
            </a:r>
            <a:r>
              <a:rPr lang="cs-CZ" sz="2000" i="1" dirty="0" smtClean="0"/>
              <a:t>(</a:t>
            </a:r>
            <a:r>
              <a:rPr lang="cs-CZ" sz="2000" i="1" dirty="0" err="1" smtClean="0"/>
              <a:t>Hipparchia</a:t>
            </a:r>
            <a:r>
              <a:rPr lang="cs-CZ" sz="2000" i="1" dirty="0" smtClean="0"/>
              <a:t> ?)</a:t>
            </a:r>
            <a:endParaRPr lang="cs-CZ" dirty="0"/>
          </a:p>
        </p:txBody>
      </p:sp>
      <p:pic>
        <p:nvPicPr>
          <p:cNvPr id="1031" name="Picture 7" descr="C:\Users\Albert D\Pictures\TERÉNNÍ FOTO\Expedice\Croatia - červenec 2012\DSC_22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680" y="3918992"/>
            <a:ext cx="4808483" cy="24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06227" y="6421086"/>
            <a:ext cx="13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Cicadidae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65004" y="3564174"/>
            <a:ext cx="221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Foto </a:t>
            </a:r>
            <a:r>
              <a:rPr lang="cs-CZ" i="1" dirty="0" err="1" smtClean="0"/>
              <a:t>Curculio</a:t>
            </a:r>
            <a:r>
              <a:rPr lang="cs-CZ" i="1" dirty="0" smtClean="0"/>
              <a:t> institute</a:t>
            </a:r>
          </a:p>
        </p:txBody>
      </p:sp>
    </p:spTree>
    <p:extLst>
      <p:ext uri="{BB962C8B-B14F-4D97-AF65-F5344CB8AC3E}">
        <p14:creationId xmlns:p14="http://schemas.microsoft.com/office/powerpoint/2010/main" val="37681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dirty="0" smtClean="0"/>
              <a:t>Macchie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415" y="1048924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i="1" dirty="0" err="1" smtClean="0"/>
              <a:t>Pistacia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lentiscus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Quercus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coccifera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Cistus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., </a:t>
            </a:r>
            <a:r>
              <a:rPr lang="cs-CZ" sz="2400" i="1" dirty="0" err="1" smtClean="0"/>
              <a:t>Erica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Juniperus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sp</a:t>
            </a:r>
            <a:r>
              <a:rPr lang="cs-CZ" sz="2400" i="1" dirty="0" smtClean="0"/>
              <a:t>. …</a:t>
            </a:r>
            <a:endParaRPr lang="cs-CZ" sz="2400" i="1" dirty="0"/>
          </a:p>
        </p:txBody>
      </p:sp>
      <p:pic>
        <p:nvPicPr>
          <p:cNvPr id="1026" name="Picture 2" descr="C:\Users\Albert D\Pictures\TERÉNNÍ FOTO\Expedice\Montenegro - duben 2009\MNE (9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923391"/>
            <a:ext cx="5107815" cy="38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bert D\Pictures\TERÉNNÍ FOTO\Expedice\Sardegna - duben 2011\IMG_4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57" y="2814099"/>
            <a:ext cx="4759547" cy="356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14854" y="5769247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Skadarské jez., Černá Hora</a:t>
            </a:r>
            <a:endParaRPr lang="cs-CZ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70713" y="6355065"/>
            <a:ext cx="24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Roccia</a:t>
            </a:r>
            <a:r>
              <a:rPr lang="cs-CZ" i="1" dirty="0" smtClean="0"/>
              <a:t> </a:t>
            </a:r>
            <a:r>
              <a:rPr lang="cs-CZ" i="1" dirty="0" err="1" smtClean="0"/>
              <a:t>de‘l</a:t>
            </a:r>
            <a:r>
              <a:rPr lang="cs-CZ" i="1" dirty="0" smtClean="0"/>
              <a:t> </a:t>
            </a:r>
            <a:r>
              <a:rPr lang="cs-CZ" i="1" dirty="0" err="1" smtClean="0"/>
              <a:t>Orso</a:t>
            </a:r>
            <a:r>
              <a:rPr lang="cs-CZ" i="1" dirty="0" smtClean="0"/>
              <a:t>, Sardinie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603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ehký">
      <a:majorFont>
        <a:latin typeface="Candara"/>
        <a:ea typeface=""/>
        <a:cs typeface=""/>
      </a:majorFont>
      <a:minorFont>
        <a:latin typeface="Myriad Pro Ligh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</TotalTime>
  <Words>516</Words>
  <Application>Microsoft Office PowerPoint</Application>
  <PresentationFormat>Předvádění na obrazovce (4:3)</PresentationFormat>
  <Paragraphs>134</Paragraphs>
  <Slides>41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systému Office</vt:lpstr>
      <vt:lpstr>Prezentace aplikace PowerPoint</vt:lpstr>
      <vt:lpstr>Kde je Mediterán.</vt:lpstr>
      <vt:lpstr>Jakým podmínkám jsou organismy v Mediteránu přizpůsobeni?</vt:lpstr>
      <vt:lpstr>Zpredované.</vt:lpstr>
      <vt:lpstr>Ekosystémy v mediteránu</vt:lpstr>
      <vt:lpstr>Stálezelený mediteránní les</vt:lpstr>
      <vt:lpstr>Prezentace aplikace PowerPoint</vt:lpstr>
      <vt:lpstr>Prezentace aplikace PowerPoint</vt:lpstr>
      <vt:lpstr>Macchie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Garrigue</vt:lpstr>
      <vt:lpstr>Prezentace aplikace PowerPoint</vt:lpstr>
      <vt:lpstr>Prezentace aplikace PowerPoint</vt:lpstr>
      <vt:lpstr>Mediteránní ruderály</vt:lpstr>
      <vt:lpstr>Prezentace aplikace PowerPoint</vt:lpstr>
      <vt:lpstr>Prezentace aplikace PowerPoint</vt:lpstr>
      <vt:lpstr>Prezentace aplikace PowerPoint</vt:lpstr>
      <vt:lpstr>Stepi a xerotermní pastviny</vt:lpstr>
      <vt:lpstr>Prezentace aplikace PowerPoint</vt:lpstr>
      <vt:lpstr>Prezentace aplikace PowerPoint</vt:lpstr>
      <vt:lpstr>Prezentace aplikace PowerPoint</vt:lpstr>
      <vt:lpstr>Jeskyně a lidská sídla</vt:lpstr>
      <vt:lpstr>Prezentace aplikace PowerPoint</vt:lpstr>
      <vt:lpstr>Přímořské mokřady a saliny</vt:lpstr>
      <vt:lpstr>Prezentace aplikace PowerPoint</vt:lpstr>
      <vt:lpstr>Prezentace aplikace PowerPoint</vt:lpstr>
      <vt:lpstr>Sladkovodní mokřady</vt:lpstr>
      <vt:lpstr>Prezentace aplikace PowerPoint</vt:lpstr>
      <vt:lpstr>Písčitá mořská pobřeží</vt:lpstr>
      <vt:lpstr>Prezentace aplikace PowerPoint</vt:lpstr>
      <vt:lpstr>Skalnatá mořská pobřeží</vt:lpstr>
      <vt:lpstr>Prezentace aplikace PowerPoint</vt:lpstr>
      <vt:lpstr>Pelagiál v Mediteránu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Albert D</dc:creator>
  <cp:lastModifiedBy>Albert D</cp:lastModifiedBy>
  <cp:revision>52</cp:revision>
  <dcterms:created xsi:type="dcterms:W3CDTF">2012-12-09T20:04:23Z</dcterms:created>
  <dcterms:modified xsi:type="dcterms:W3CDTF">2013-08-30T11:46:29Z</dcterms:modified>
</cp:coreProperties>
</file>