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93" r:id="rId5"/>
    <p:sldId id="295" r:id="rId6"/>
    <p:sldId id="306" r:id="rId7"/>
    <p:sldId id="294" r:id="rId8"/>
    <p:sldId id="298" r:id="rId9"/>
    <p:sldId id="296" r:id="rId10"/>
    <p:sldId id="300" r:id="rId11"/>
    <p:sldId id="302" r:id="rId12"/>
    <p:sldId id="305" r:id="rId13"/>
    <p:sldId id="310" r:id="rId14"/>
    <p:sldId id="304" r:id="rId15"/>
    <p:sldId id="309" r:id="rId16"/>
    <p:sldId id="308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5" r:id="rId31"/>
    <p:sldId id="276" r:id="rId32"/>
    <p:sldId id="277" r:id="rId33"/>
    <p:sldId id="278" r:id="rId34"/>
    <p:sldId id="273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74" r:id="rId43"/>
    <p:sldId id="286" r:id="rId44"/>
    <p:sldId id="287" r:id="rId45"/>
    <p:sldId id="288" r:id="rId46"/>
    <p:sldId id="289" r:id="rId47"/>
    <p:sldId id="259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57" autoAdjust="0"/>
  </p:normalViewPr>
  <p:slideViewPr>
    <p:cSldViewPr snapToGrid="0">
      <p:cViewPr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DEBB6-C1BF-4646-8C00-3AAE1200DA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91C57CA-798C-4304-9C61-95AAC850E67F}">
      <dgm:prSet phldrT="[Text]"/>
      <dgm:spPr/>
      <dgm:t>
        <a:bodyPr/>
        <a:lstStyle/>
        <a:p>
          <a:r>
            <a:rPr lang="cs-CZ" dirty="0" smtClean="0"/>
            <a:t>SBĚR VZORKŮ</a:t>
          </a:r>
          <a:endParaRPr lang="cs-CZ" dirty="0"/>
        </a:p>
      </dgm:t>
    </dgm:pt>
    <dgm:pt modelId="{882F17CB-328D-47FB-B936-0BC5AFE9614B}" type="parTrans" cxnId="{603C1237-9A2B-4012-A7B1-18C5C06DC365}">
      <dgm:prSet/>
      <dgm:spPr/>
      <dgm:t>
        <a:bodyPr/>
        <a:lstStyle/>
        <a:p>
          <a:endParaRPr lang="cs-CZ"/>
        </a:p>
      </dgm:t>
    </dgm:pt>
    <dgm:pt modelId="{44C99E4F-48AF-4CD8-BF77-408C262AF975}" type="sibTrans" cxnId="{603C1237-9A2B-4012-A7B1-18C5C06DC365}">
      <dgm:prSet/>
      <dgm:spPr/>
      <dgm:t>
        <a:bodyPr/>
        <a:lstStyle/>
        <a:p>
          <a:endParaRPr lang="cs-CZ"/>
        </a:p>
      </dgm:t>
    </dgm:pt>
    <dgm:pt modelId="{095F054A-E0C3-46CA-A866-2A23E7491704}">
      <dgm:prSet phldrT="[Text]"/>
      <dgm:spPr/>
      <dgm:t>
        <a:bodyPr/>
        <a:lstStyle/>
        <a:p>
          <a:r>
            <a:rPr lang="cs-CZ" dirty="0" smtClean="0"/>
            <a:t>EXTRAKCE DNA ZE VZORKU</a:t>
          </a:r>
          <a:endParaRPr lang="cs-CZ" dirty="0"/>
        </a:p>
      </dgm:t>
    </dgm:pt>
    <dgm:pt modelId="{62359FD1-DA6E-44A6-A743-E1FDFF9E3151}" type="parTrans" cxnId="{2F9A9086-7470-40E7-B9B1-15B5982F447F}">
      <dgm:prSet/>
      <dgm:spPr/>
      <dgm:t>
        <a:bodyPr/>
        <a:lstStyle/>
        <a:p>
          <a:endParaRPr lang="cs-CZ"/>
        </a:p>
      </dgm:t>
    </dgm:pt>
    <dgm:pt modelId="{1625D34E-BF81-44A1-A61C-97D37505DAA0}" type="sibTrans" cxnId="{2F9A9086-7470-40E7-B9B1-15B5982F447F}">
      <dgm:prSet/>
      <dgm:spPr/>
      <dgm:t>
        <a:bodyPr/>
        <a:lstStyle/>
        <a:p>
          <a:endParaRPr lang="cs-CZ"/>
        </a:p>
      </dgm:t>
    </dgm:pt>
    <dgm:pt modelId="{0A7328B0-7895-4ADD-9853-1ADE82E973FF}">
      <dgm:prSet phldrT="[Text]"/>
      <dgm:spPr/>
      <dgm:t>
        <a:bodyPr/>
        <a:lstStyle/>
        <a:p>
          <a:r>
            <a:rPr lang="cs-CZ" dirty="0" smtClean="0"/>
            <a:t>PCR</a:t>
          </a:r>
          <a:endParaRPr lang="cs-CZ" dirty="0"/>
        </a:p>
      </dgm:t>
    </dgm:pt>
    <dgm:pt modelId="{B1E5B7D9-B3F3-4F9F-B5C6-43D712A87D0C}" type="parTrans" cxnId="{0DC7EEDF-9865-49EB-BAE8-719A6F047A7A}">
      <dgm:prSet/>
      <dgm:spPr/>
      <dgm:t>
        <a:bodyPr/>
        <a:lstStyle/>
        <a:p>
          <a:endParaRPr lang="cs-CZ"/>
        </a:p>
      </dgm:t>
    </dgm:pt>
    <dgm:pt modelId="{98BCA1AD-D07C-4944-9589-983A045AD6E1}" type="sibTrans" cxnId="{0DC7EEDF-9865-49EB-BAE8-719A6F047A7A}">
      <dgm:prSet/>
      <dgm:spPr/>
      <dgm:t>
        <a:bodyPr/>
        <a:lstStyle/>
        <a:p>
          <a:endParaRPr lang="cs-CZ"/>
        </a:p>
      </dgm:t>
    </dgm:pt>
    <dgm:pt modelId="{24458615-2E19-430C-96F8-71E94F03E24E}">
      <dgm:prSet phldrT="[Text]"/>
      <dgm:spPr/>
      <dgm:t>
        <a:bodyPr/>
        <a:lstStyle/>
        <a:p>
          <a:r>
            <a:rPr lang="cs-CZ" dirty="0" smtClean="0"/>
            <a:t>SEKVENACE</a:t>
          </a:r>
          <a:endParaRPr lang="cs-CZ" dirty="0"/>
        </a:p>
      </dgm:t>
    </dgm:pt>
    <dgm:pt modelId="{7E188D64-9580-49D4-AA00-DB74108F2FC4}" type="parTrans" cxnId="{A0D2D0E1-F0CA-4D85-BF6F-26657800FB1E}">
      <dgm:prSet/>
      <dgm:spPr/>
      <dgm:t>
        <a:bodyPr/>
        <a:lstStyle/>
        <a:p>
          <a:endParaRPr lang="cs-CZ"/>
        </a:p>
      </dgm:t>
    </dgm:pt>
    <dgm:pt modelId="{758D8BEF-4D3B-454C-AC93-1AB00C5F0B4F}" type="sibTrans" cxnId="{A0D2D0E1-F0CA-4D85-BF6F-26657800FB1E}">
      <dgm:prSet/>
      <dgm:spPr/>
      <dgm:t>
        <a:bodyPr/>
        <a:lstStyle/>
        <a:p>
          <a:endParaRPr lang="cs-CZ"/>
        </a:p>
      </dgm:t>
    </dgm:pt>
    <dgm:pt modelId="{D3F15274-E616-4992-ADE3-E975210D23AE}">
      <dgm:prSet phldrT="[Text]"/>
      <dgm:spPr/>
      <dgm:t>
        <a:bodyPr/>
        <a:lstStyle/>
        <a:p>
          <a:r>
            <a:rPr lang="cs-CZ" dirty="0" smtClean="0"/>
            <a:t>ANALÝZA SEKVENCÍ</a:t>
          </a:r>
          <a:endParaRPr lang="cs-CZ" dirty="0"/>
        </a:p>
      </dgm:t>
    </dgm:pt>
    <dgm:pt modelId="{34401067-62F7-481F-86E7-4FDFC1669047}" type="parTrans" cxnId="{E0FA2A05-CA7B-466A-AE14-5E3EE2ED949F}">
      <dgm:prSet/>
      <dgm:spPr/>
      <dgm:t>
        <a:bodyPr/>
        <a:lstStyle/>
        <a:p>
          <a:endParaRPr lang="cs-CZ"/>
        </a:p>
      </dgm:t>
    </dgm:pt>
    <dgm:pt modelId="{0EF2DEF6-9EEC-4927-B4D1-2D254B6856B1}" type="sibTrans" cxnId="{E0FA2A05-CA7B-466A-AE14-5E3EE2ED949F}">
      <dgm:prSet/>
      <dgm:spPr/>
      <dgm:t>
        <a:bodyPr/>
        <a:lstStyle/>
        <a:p>
          <a:endParaRPr lang="cs-CZ"/>
        </a:p>
      </dgm:t>
    </dgm:pt>
    <dgm:pt modelId="{4629B14E-2F81-4E2D-BA9B-B0012350276B}">
      <dgm:prSet phldrT="[Text]"/>
      <dgm:spPr/>
      <dgm:t>
        <a:bodyPr/>
        <a:lstStyle/>
        <a:p>
          <a:r>
            <a:rPr lang="cs-CZ" dirty="0" smtClean="0"/>
            <a:t>SESTAVENÍ KLADOGRAMU</a:t>
          </a:r>
          <a:endParaRPr lang="cs-CZ" dirty="0"/>
        </a:p>
      </dgm:t>
    </dgm:pt>
    <dgm:pt modelId="{F14068B2-4627-495F-A184-CA8C79412669}" type="parTrans" cxnId="{0274498F-882B-4BB1-B5A2-CFB3E3473B5E}">
      <dgm:prSet/>
      <dgm:spPr/>
      <dgm:t>
        <a:bodyPr/>
        <a:lstStyle/>
        <a:p>
          <a:endParaRPr lang="cs-CZ"/>
        </a:p>
      </dgm:t>
    </dgm:pt>
    <dgm:pt modelId="{6AC931C6-FE05-48D0-9783-66543036043C}" type="sibTrans" cxnId="{0274498F-882B-4BB1-B5A2-CFB3E3473B5E}">
      <dgm:prSet/>
      <dgm:spPr/>
      <dgm:t>
        <a:bodyPr/>
        <a:lstStyle/>
        <a:p>
          <a:endParaRPr lang="cs-CZ"/>
        </a:p>
      </dgm:t>
    </dgm:pt>
    <dgm:pt modelId="{C72FE807-D198-4ACD-A52F-59A5AE8E5AF3}" type="pres">
      <dgm:prSet presAssocID="{E50DEBB6-C1BF-4646-8C00-3AAE1200DA15}" presName="Name0" presStyleCnt="0">
        <dgm:presLayoutVars>
          <dgm:dir/>
          <dgm:resizeHandles val="exact"/>
        </dgm:presLayoutVars>
      </dgm:prSet>
      <dgm:spPr/>
    </dgm:pt>
    <dgm:pt modelId="{55DD43AE-DB40-47CA-A657-AC0DA99F85AE}" type="pres">
      <dgm:prSet presAssocID="{291C57CA-798C-4304-9C61-95AAC850E67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B2875E-42E9-476C-ADFD-5923AA0D618E}" type="pres">
      <dgm:prSet presAssocID="{44C99E4F-48AF-4CD8-BF77-408C262AF975}" presName="sibTrans" presStyleLbl="sibTrans2D1" presStyleIdx="0" presStyleCnt="5"/>
      <dgm:spPr/>
      <dgm:t>
        <a:bodyPr/>
        <a:lstStyle/>
        <a:p>
          <a:endParaRPr lang="cs-CZ"/>
        </a:p>
      </dgm:t>
    </dgm:pt>
    <dgm:pt modelId="{77ABCA48-26AC-4AE5-A98E-6354EF0D1D18}" type="pres">
      <dgm:prSet presAssocID="{44C99E4F-48AF-4CD8-BF77-408C262AF975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0016A3D7-E715-4BD0-9524-038731D4D261}" type="pres">
      <dgm:prSet presAssocID="{095F054A-E0C3-46CA-A866-2A23E749170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B4C088-1DE7-404A-AA1B-BA6B9B113A02}" type="pres">
      <dgm:prSet presAssocID="{1625D34E-BF81-44A1-A61C-97D37505DAA0}" presName="sibTrans" presStyleLbl="sibTrans2D1" presStyleIdx="1" presStyleCnt="5"/>
      <dgm:spPr/>
      <dgm:t>
        <a:bodyPr/>
        <a:lstStyle/>
        <a:p>
          <a:endParaRPr lang="cs-CZ"/>
        </a:p>
      </dgm:t>
    </dgm:pt>
    <dgm:pt modelId="{47F6AE0B-6B90-4A42-BC1E-552AA97C5C1B}" type="pres">
      <dgm:prSet presAssocID="{1625D34E-BF81-44A1-A61C-97D37505DAA0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F80DC8E2-D914-44C4-89FC-99F8630D9B51}" type="pres">
      <dgm:prSet presAssocID="{0A7328B0-7895-4ADD-9853-1ADE82E973F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58B952-9D28-411E-9775-5BE6EB101F2D}" type="pres">
      <dgm:prSet presAssocID="{98BCA1AD-D07C-4944-9589-983A045AD6E1}" presName="sibTrans" presStyleLbl="sibTrans2D1" presStyleIdx="2" presStyleCnt="5"/>
      <dgm:spPr/>
      <dgm:t>
        <a:bodyPr/>
        <a:lstStyle/>
        <a:p>
          <a:endParaRPr lang="cs-CZ"/>
        </a:p>
      </dgm:t>
    </dgm:pt>
    <dgm:pt modelId="{10DCB561-1032-4F7C-922F-1DD70FBD36B2}" type="pres">
      <dgm:prSet presAssocID="{98BCA1AD-D07C-4944-9589-983A045AD6E1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CE8DE6B5-1DC7-4F8F-B84F-6FC78357C633}" type="pres">
      <dgm:prSet presAssocID="{24458615-2E19-430C-96F8-71E94F03E24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0C6945-72F7-4F38-BD1F-7FC9E9C41FA2}" type="pres">
      <dgm:prSet presAssocID="{758D8BEF-4D3B-454C-AC93-1AB00C5F0B4F}" presName="sibTrans" presStyleLbl="sibTrans2D1" presStyleIdx="3" presStyleCnt="5"/>
      <dgm:spPr/>
      <dgm:t>
        <a:bodyPr/>
        <a:lstStyle/>
        <a:p>
          <a:endParaRPr lang="cs-CZ"/>
        </a:p>
      </dgm:t>
    </dgm:pt>
    <dgm:pt modelId="{F698EEE4-FE37-4AF2-9673-F00944F34528}" type="pres">
      <dgm:prSet presAssocID="{758D8BEF-4D3B-454C-AC93-1AB00C5F0B4F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EEA3DD16-02AE-43CF-89A8-E717563C33B9}" type="pres">
      <dgm:prSet presAssocID="{D3F15274-E616-4992-ADE3-E975210D23A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C21E81-A3CF-49EC-8F56-FD35E36E8B7F}" type="pres">
      <dgm:prSet presAssocID="{0EF2DEF6-9EEC-4927-B4D1-2D254B6856B1}" presName="sibTrans" presStyleLbl="sibTrans2D1" presStyleIdx="4" presStyleCnt="5"/>
      <dgm:spPr/>
      <dgm:t>
        <a:bodyPr/>
        <a:lstStyle/>
        <a:p>
          <a:endParaRPr lang="cs-CZ"/>
        </a:p>
      </dgm:t>
    </dgm:pt>
    <dgm:pt modelId="{11031B81-55C3-4500-AF2E-F7590F81EA2E}" type="pres">
      <dgm:prSet presAssocID="{0EF2DEF6-9EEC-4927-B4D1-2D254B6856B1}" presName="connectorText" presStyleLbl="sibTrans2D1" presStyleIdx="4" presStyleCnt="5"/>
      <dgm:spPr/>
      <dgm:t>
        <a:bodyPr/>
        <a:lstStyle/>
        <a:p>
          <a:endParaRPr lang="cs-CZ"/>
        </a:p>
      </dgm:t>
    </dgm:pt>
    <dgm:pt modelId="{A437BF70-A10A-40EE-81E9-C2E3A0A6C3FE}" type="pres">
      <dgm:prSet presAssocID="{4629B14E-2F81-4E2D-BA9B-B0012350276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F9A9086-7470-40E7-B9B1-15B5982F447F}" srcId="{E50DEBB6-C1BF-4646-8C00-3AAE1200DA15}" destId="{095F054A-E0C3-46CA-A866-2A23E7491704}" srcOrd="1" destOrd="0" parTransId="{62359FD1-DA6E-44A6-A743-E1FDFF9E3151}" sibTransId="{1625D34E-BF81-44A1-A61C-97D37505DAA0}"/>
    <dgm:cxn modelId="{689352ED-2771-42BC-82C9-5715F9819ADC}" type="presOf" srcId="{98BCA1AD-D07C-4944-9589-983A045AD6E1}" destId="{AF58B952-9D28-411E-9775-5BE6EB101F2D}" srcOrd="0" destOrd="0" presId="urn:microsoft.com/office/officeart/2005/8/layout/process1"/>
    <dgm:cxn modelId="{3733AECA-BE0B-4D33-B6D6-383E219F72F6}" type="presOf" srcId="{D3F15274-E616-4992-ADE3-E975210D23AE}" destId="{EEA3DD16-02AE-43CF-89A8-E717563C33B9}" srcOrd="0" destOrd="0" presId="urn:microsoft.com/office/officeart/2005/8/layout/process1"/>
    <dgm:cxn modelId="{DB8AF970-0576-4874-8BBC-221D941B9B66}" type="presOf" srcId="{758D8BEF-4D3B-454C-AC93-1AB00C5F0B4F}" destId="{F698EEE4-FE37-4AF2-9673-F00944F34528}" srcOrd="1" destOrd="0" presId="urn:microsoft.com/office/officeart/2005/8/layout/process1"/>
    <dgm:cxn modelId="{603C1237-9A2B-4012-A7B1-18C5C06DC365}" srcId="{E50DEBB6-C1BF-4646-8C00-3AAE1200DA15}" destId="{291C57CA-798C-4304-9C61-95AAC850E67F}" srcOrd="0" destOrd="0" parTransId="{882F17CB-328D-47FB-B936-0BC5AFE9614B}" sibTransId="{44C99E4F-48AF-4CD8-BF77-408C262AF975}"/>
    <dgm:cxn modelId="{FFCE6303-26F5-475C-9DC4-FCE2B8308698}" type="presOf" srcId="{0EF2DEF6-9EEC-4927-B4D1-2D254B6856B1}" destId="{56C21E81-A3CF-49EC-8F56-FD35E36E8B7F}" srcOrd="0" destOrd="0" presId="urn:microsoft.com/office/officeart/2005/8/layout/process1"/>
    <dgm:cxn modelId="{0DC7EEDF-9865-49EB-BAE8-719A6F047A7A}" srcId="{E50DEBB6-C1BF-4646-8C00-3AAE1200DA15}" destId="{0A7328B0-7895-4ADD-9853-1ADE82E973FF}" srcOrd="2" destOrd="0" parTransId="{B1E5B7D9-B3F3-4F9F-B5C6-43D712A87D0C}" sibTransId="{98BCA1AD-D07C-4944-9589-983A045AD6E1}"/>
    <dgm:cxn modelId="{E938321F-1031-4B05-A5CB-C2F922B8C0D6}" type="presOf" srcId="{0A7328B0-7895-4ADD-9853-1ADE82E973FF}" destId="{F80DC8E2-D914-44C4-89FC-99F8630D9B51}" srcOrd="0" destOrd="0" presId="urn:microsoft.com/office/officeart/2005/8/layout/process1"/>
    <dgm:cxn modelId="{A0D2D0E1-F0CA-4D85-BF6F-26657800FB1E}" srcId="{E50DEBB6-C1BF-4646-8C00-3AAE1200DA15}" destId="{24458615-2E19-430C-96F8-71E94F03E24E}" srcOrd="3" destOrd="0" parTransId="{7E188D64-9580-49D4-AA00-DB74108F2FC4}" sibTransId="{758D8BEF-4D3B-454C-AC93-1AB00C5F0B4F}"/>
    <dgm:cxn modelId="{0274498F-882B-4BB1-B5A2-CFB3E3473B5E}" srcId="{E50DEBB6-C1BF-4646-8C00-3AAE1200DA15}" destId="{4629B14E-2F81-4E2D-BA9B-B0012350276B}" srcOrd="5" destOrd="0" parTransId="{F14068B2-4627-495F-A184-CA8C79412669}" sibTransId="{6AC931C6-FE05-48D0-9783-66543036043C}"/>
    <dgm:cxn modelId="{AC489144-704B-475C-BBCC-B55EAE14DB27}" type="presOf" srcId="{1625D34E-BF81-44A1-A61C-97D37505DAA0}" destId="{47F6AE0B-6B90-4A42-BC1E-552AA97C5C1B}" srcOrd="1" destOrd="0" presId="urn:microsoft.com/office/officeart/2005/8/layout/process1"/>
    <dgm:cxn modelId="{C66EE272-B3CD-4ACA-977A-123B1CECFF1D}" type="presOf" srcId="{4629B14E-2F81-4E2D-BA9B-B0012350276B}" destId="{A437BF70-A10A-40EE-81E9-C2E3A0A6C3FE}" srcOrd="0" destOrd="0" presId="urn:microsoft.com/office/officeart/2005/8/layout/process1"/>
    <dgm:cxn modelId="{3C2B06D7-CA9D-4443-9535-DC5061DB7CCF}" type="presOf" srcId="{1625D34E-BF81-44A1-A61C-97D37505DAA0}" destId="{6EB4C088-1DE7-404A-AA1B-BA6B9B113A02}" srcOrd="0" destOrd="0" presId="urn:microsoft.com/office/officeart/2005/8/layout/process1"/>
    <dgm:cxn modelId="{5A7D0930-94D4-4BAD-86D0-5D7D72AE3FB6}" type="presOf" srcId="{095F054A-E0C3-46CA-A866-2A23E7491704}" destId="{0016A3D7-E715-4BD0-9524-038731D4D261}" srcOrd="0" destOrd="0" presId="urn:microsoft.com/office/officeart/2005/8/layout/process1"/>
    <dgm:cxn modelId="{67645F7D-1CF6-4711-B7E9-65B3DD25132A}" type="presOf" srcId="{0EF2DEF6-9EEC-4927-B4D1-2D254B6856B1}" destId="{11031B81-55C3-4500-AF2E-F7590F81EA2E}" srcOrd="1" destOrd="0" presId="urn:microsoft.com/office/officeart/2005/8/layout/process1"/>
    <dgm:cxn modelId="{68ED88E6-FFC5-4746-92F7-07B92B1F4306}" type="presOf" srcId="{758D8BEF-4D3B-454C-AC93-1AB00C5F0B4F}" destId="{EC0C6945-72F7-4F38-BD1F-7FC9E9C41FA2}" srcOrd="0" destOrd="0" presId="urn:microsoft.com/office/officeart/2005/8/layout/process1"/>
    <dgm:cxn modelId="{6A3116D3-C132-4E37-83A2-949F2476E8ED}" type="presOf" srcId="{24458615-2E19-430C-96F8-71E94F03E24E}" destId="{CE8DE6B5-1DC7-4F8F-B84F-6FC78357C633}" srcOrd="0" destOrd="0" presId="urn:microsoft.com/office/officeart/2005/8/layout/process1"/>
    <dgm:cxn modelId="{E0FA2A05-CA7B-466A-AE14-5E3EE2ED949F}" srcId="{E50DEBB6-C1BF-4646-8C00-3AAE1200DA15}" destId="{D3F15274-E616-4992-ADE3-E975210D23AE}" srcOrd="4" destOrd="0" parTransId="{34401067-62F7-481F-86E7-4FDFC1669047}" sibTransId="{0EF2DEF6-9EEC-4927-B4D1-2D254B6856B1}"/>
    <dgm:cxn modelId="{58E08D25-B979-4EBA-9769-C372FB32BC4D}" type="presOf" srcId="{44C99E4F-48AF-4CD8-BF77-408C262AF975}" destId="{A1B2875E-42E9-476C-ADFD-5923AA0D618E}" srcOrd="0" destOrd="0" presId="urn:microsoft.com/office/officeart/2005/8/layout/process1"/>
    <dgm:cxn modelId="{C268F3C2-F7F9-47F5-A4CC-CAF3FF6B6D11}" type="presOf" srcId="{E50DEBB6-C1BF-4646-8C00-3AAE1200DA15}" destId="{C72FE807-D198-4ACD-A52F-59A5AE8E5AF3}" srcOrd="0" destOrd="0" presId="urn:microsoft.com/office/officeart/2005/8/layout/process1"/>
    <dgm:cxn modelId="{9133BF03-BB69-47FE-98EB-D3A6AA506B9A}" type="presOf" srcId="{44C99E4F-48AF-4CD8-BF77-408C262AF975}" destId="{77ABCA48-26AC-4AE5-A98E-6354EF0D1D18}" srcOrd="1" destOrd="0" presId="urn:microsoft.com/office/officeart/2005/8/layout/process1"/>
    <dgm:cxn modelId="{B7057580-5FE4-43BD-8C4B-44CD90D1B35C}" type="presOf" srcId="{98BCA1AD-D07C-4944-9589-983A045AD6E1}" destId="{10DCB561-1032-4F7C-922F-1DD70FBD36B2}" srcOrd="1" destOrd="0" presId="urn:microsoft.com/office/officeart/2005/8/layout/process1"/>
    <dgm:cxn modelId="{EA5A369D-6762-4C46-BEFC-8ECDFE35FCEF}" type="presOf" srcId="{291C57CA-798C-4304-9C61-95AAC850E67F}" destId="{55DD43AE-DB40-47CA-A657-AC0DA99F85AE}" srcOrd="0" destOrd="0" presId="urn:microsoft.com/office/officeart/2005/8/layout/process1"/>
    <dgm:cxn modelId="{6D6E0929-5582-457F-8C6C-17EFF2A0FBED}" type="presParOf" srcId="{C72FE807-D198-4ACD-A52F-59A5AE8E5AF3}" destId="{55DD43AE-DB40-47CA-A657-AC0DA99F85AE}" srcOrd="0" destOrd="0" presId="urn:microsoft.com/office/officeart/2005/8/layout/process1"/>
    <dgm:cxn modelId="{2AF3716C-50FF-469B-A779-ABFFA5519FB1}" type="presParOf" srcId="{C72FE807-D198-4ACD-A52F-59A5AE8E5AF3}" destId="{A1B2875E-42E9-476C-ADFD-5923AA0D618E}" srcOrd="1" destOrd="0" presId="urn:microsoft.com/office/officeart/2005/8/layout/process1"/>
    <dgm:cxn modelId="{55538F2B-0440-40B8-AA95-070C85DD42DC}" type="presParOf" srcId="{A1B2875E-42E9-476C-ADFD-5923AA0D618E}" destId="{77ABCA48-26AC-4AE5-A98E-6354EF0D1D18}" srcOrd="0" destOrd="0" presId="urn:microsoft.com/office/officeart/2005/8/layout/process1"/>
    <dgm:cxn modelId="{2D6EA9AC-3FA6-4675-B540-ABF4557B3232}" type="presParOf" srcId="{C72FE807-D198-4ACD-A52F-59A5AE8E5AF3}" destId="{0016A3D7-E715-4BD0-9524-038731D4D261}" srcOrd="2" destOrd="0" presId="urn:microsoft.com/office/officeart/2005/8/layout/process1"/>
    <dgm:cxn modelId="{284DE8D7-EDBE-437A-A167-911627F610E0}" type="presParOf" srcId="{C72FE807-D198-4ACD-A52F-59A5AE8E5AF3}" destId="{6EB4C088-1DE7-404A-AA1B-BA6B9B113A02}" srcOrd="3" destOrd="0" presId="urn:microsoft.com/office/officeart/2005/8/layout/process1"/>
    <dgm:cxn modelId="{7AB33936-43E5-4179-BDB5-64B8CE729D7A}" type="presParOf" srcId="{6EB4C088-1DE7-404A-AA1B-BA6B9B113A02}" destId="{47F6AE0B-6B90-4A42-BC1E-552AA97C5C1B}" srcOrd="0" destOrd="0" presId="urn:microsoft.com/office/officeart/2005/8/layout/process1"/>
    <dgm:cxn modelId="{287E9A3C-1EFC-4D0E-8D4C-B75C78699566}" type="presParOf" srcId="{C72FE807-D198-4ACD-A52F-59A5AE8E5AF3}" destId="{F80DC8E2-D914-44C4-89FC-99F8630D9B51}" srcOrd="4" destOrd="0" presId="urn:microsoft.com/office/officeart/2005/8/layout/process1"/>
    <dgm:cxn modelId="{587B6242-310C-49B8-8D60-4CA4411DFD38}" type="presParOf" srcId="{C72FE807-D198-4ACD-A52F-59A5AE8E5AF3}" destId="{AF58B952-9D28-411E-9775-5BE6EB101F2D}" srcOrd="5" destOrd="0" presId="urn:microsoft.com/office/officeart/2005/8/layout/process1"/>
    <dgm:cxn modelId="{1B923F20-73DE-424E-91B6-0E952149D668}" type="presParOf" srcId="{AF58B952-9D28-411E-9775-5BE6EB101F2D}" destId="{10DCB561-1032-4F7C-922F-1DD70FBD36B2}" srcOrd="0" destOrd="0" presId="urn:microsoft.com/office/officeart/2005/8/layout/process1"/>
    <dgm:cxn modelId="{946B3D31-E130-470B-B673-DE0F4217DECD}" type="presParOf" srcId="{C72FE807-D198-4ACD-A52F-59A5AE8E5AF3}" destId="{CE8DE6B5-1DC7-4F8F-B84F-6FC78357C633}" srcOrd="6" destOrd="0" presId="urn:microsoft.com/office/officeart/2005/8/layout/process1"/>
    <dgm:cxn modelId="{959B069A-1CC7-4BC7-AC6F-B8C7210601EC}" type="presParOf" srcId="{C72FE807-D198-4ACD-A52F-59A5AE8E5AF3}" destId="{EC0C6945-72F7-4F38-BD1F-7FC9E9C41FA2}" srcOrd="7" destOrd="0" presId="urn:microsoft.com/office/officeart/2005/8/layout/process1"/>
    <dgm:cxn modelId="{D08EC792-3886-4AE8-983D-9F98EE568437}" type="presParOf" srcId="{EC0C6945-72F7-4F38-BD1F-7FC9E9C41FA2}" destId="{F698EEE4-FE37-4AF2-9673-F00944F34528}" srcOrd="0" destOrd="0" presId="urn:microsoft.com/office/officeart/2005/8/layout/process1"/>
    <dgm:cxn modelId="{AF2528A7-5FEE-4C4E-94FB-8E2D5B0D052B}" type="presParOf" srcId="{C72FE807-D198-4ACD-A52F-59A5AE8E5AF3}" destId="{EEA3DD16-02AE-43CF-89A8-E717563C33B9}" srcOrd="8" destOrd="0" presId="urn:microsoft.com/office/officeart/2005/8/layout/process1"/>
    <dgm:cxn modelId="{05B0D423-24DF-4CA9-AC90-D075B0AB7BFE}" type="presParOf" srcId="{C72FE807-D198-4ACD-A52F-59A5AE8E5AF3}" destId="{56C21E81-A3CF-49EC-8F56-FD35E36E8B7F}" srcOrd="9" destOrd="0" presId="urn:microsoft.com/office/officeart/2005/8/layout/process1"/>
    <dgm:cxn modelId="{39798F7C-E094-4EB8-8833-22D95E06CBBA}" type="presParOf" srcId="{56C21E81-A3CF-49EC-8F56-FD35E36E8B7F}" destId="{11031B81-55C3-4500-AF2E-F7590F81EA2E}" srcOrd="0" destOrd="0" presId="urn:microsoft.com/office/officeart/2005/8/layout/process1"/>
    <dgm:cxn modelId="{2628DE65-3D27-4DE7-881E-082E32F94125}" type="presParOf" srcId="{C72FE807-D198-4ACD-A52F-59A5AE8E5AF3}" destId="{A437BF70-A10A-40EE-81E9-C2E3A0A6C3F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D43AE-DB40-47CA-A657-AC0DA99F85AE}">
      <dsp:nvSpPr>
        <dsp:cNvPr id="0" name=""/>
        <dsp:cNvSpPr/>
      </dsp:nvSpPr>
      <dsp:spPr>
        <a:xfrm>
          <a:off x="0" y="543488"/>
          <a:ext cx="1123681" cy="674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SBĚR VZORKŮ</a:t>
          </a:r>
          <a:endParaRPr lang="cs-CZ" sz="1200" kern="1200" dirty="0"/>
        </a:p>
      </dsp:txBody>
      <dsp:txXfrm>
        <a:off x="19747" y="563235"/>
        <a:ext cx="1084187" cy="634715"/>
      </dsp:txXfrm>
    </dsp:sp>
    <dsp:sp modelId="{A1B2875E-42E9-476C-ADFD-5923AA0D618E}">
      <dsp:nvSpPr>
        <dsp:cNvPr id="0" name=""/>
        <dsp:cNvSpPr/>
      </dsp:nvSpPr>
      <dsp:spPr>
        <a:xfrm>
          <a:off x="1236049" y="741256"/>
          <a:ext cx="238220" cy="278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1236049" y="796991"/>
        <a:ext cx="166754" cy="167203"/>
      </dsp:txXfrm>
    </dsp:sp>
    <dsp:sp modelId="{0016A3D7-E715-4BD0-9524-038731D4D261}">
      <dsp:nvSpPr>
        <dsp:cNvPr id="0" name=""/>
        <dsp:cNvSpPr/>
      </dsp:nvSpPr>
      <dsp:spPr>
        <a:xfrm>
          <a:off x="1573154" y="543488"/>
          <a:ext cx="1123681" cy="674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EXTRAKCE DNA ZE VZORKU</a:t>
          </a:r>
          <a:endParaRPr lang="cs-CZ" sz="1200" kern="1200" dirty="0"/>
        </a:p>
      </dsp:txBody>
      <dsp:txXfrm>
        <a:off x="1592901" y="563235"/>
        <a:ext cx="1084187" cy="634715"/>
      </dsp:txXfrm>
    </dsp:sp>
    <dsp:sp modelId="{6EB4C088-1DE7-404A-AA1B-BA6B9B113A02}">
      <dsp:nvSpPr>
        <dsp:cNvPr id="0" name=""/>
        <dsp:cNvSpPr/>
      </dsp:nvSpPr>
      <dsp:spPr>
        <a:xfrm>
          <a:off x="2809204" y="741256"/>
          <a:ext cx="238220" cy="278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2809204" y="796991"/>
        <a:ext cx="166754" cy="167203"/>
      </dsp:txXfrm>
    </dsp:sp>
    <dsp:sp modelId="{F80DC8E2-D914-44C4-89FC-99F8630D9B51}">
      <dsp:nvSpPr>
        <dsp:cNvPr id="0" name=""/>
        <dsp:cNvSpPr/>
      </dsp:nvSpPr>
      <dsp:spPr>
        <a:xfrm>
          <a:off x="3146308" y="543488"/>
          <a:ext cx="1123681" cy="674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PCR</a:t>
          </a:r>
          <a:endParaRPr lang="cs-CZ" sz="1200" kern="1200" dirty="0"/>
        </a:p>
      </dsp:txBody>
      <dsp:txXfrm>
        <a:off x="3166055" y="563235"/>
        <a:ext cx="1084187" cy="634715"/>
      </dsp:txXfrm>
    </dsp:sp>
    <dsp:sp modelId="{AF58B952-9D28-411E-9775-5BE6EB101F2D}">
      <dsp:nvSpPr>
        <dsp:cNvPr id="0" name=""/>
        <dsp:cNvSpPr/>
      </dsp:nvSpPr>
      <dsp:spPr>
        <a:xfrm>
          <a:off x="4382358" y="741256"/>
          <a:ext cx="238220" cy="278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4382358" y="796991"/>
        <a:ext cx="166754" cy="167203"/>
      </dsp:txXfrm>
    </dsp:sp>
    <dsp:sp modelId="{CE8DE6B5-1DC7-4F8F-B84F-6FC78357C633}">
      <dsp:nvSpPr>
        <dsp:cNvPr id="0" name=""/>
        <dsp:cNvSpPr/>
      </dsp:nvSpPr>
      <dsp:spPr>
        <a:xfrm>
          <a:off x="4719463" y="543488"/>
          <a:ext cx="1123681" cy="674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SEKVENACE</a:t>
          </a:r>
          <a:endParaRPr lang="cs-CZ" sz="1200" kern="1200" dirty="0"/>
        </a:p>
      </dsp:txBody>
      <dsp:txXfrm>
        <a:off x="4739210" y="563235"/>
        <a:ext cx="1084187" cy="634715"/>
      </dsp:txXfrm>
    </dsp:sp>
    <dsp:sp modelId="{EC0C6945-72F7-4F38-BD1F-7FC9E9C41FA2}">
      <dsp:nvSpPr>
        <dsp:cNvPr id="0" name=""/>
        <dsp:cNvSpPr/>
      </dsp:nvSpPr>
      <dsp:spPr>
        <a:xfrm>
          <a:off x="5955513" y="741256"/>
          <a:ext cx="238220" cy="278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5955513" y="796991"/>
        <a:ext cx="166754" cy="167203"/>
      </dsp:txXfrm>
    </dsp:sp>
    <dsp:sp modelId="{EEA3DD16-02AE-43CF-89A8-E717563C33B9}">
      <dsp:nvSpPr>
        <dsp:cNvPr id="0" name=""/>
        <dsp:cNvSpPr/>
      </dsp:nvSpPr>
      <dsp:spPr>
        <a:xfrm>
          <a:off x="6292617" y="543488"/>
          <a:ext cx="1123681" cy="674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ANALÝZA SEKVENCÍ</a:t>
          </a:r>
          <a:endParaRPr lang="cs-CZ" sz="1200" kern="1200" dirty="0"/>
        </a:p>
      </dsp:txBody>
      <dsp:txXfrm>
        <a:off x="6312364" y="563235"/>
        <a:ext cx="1084187" cy="634715"/>
      </dsp:txXfrm>
    </dsp:sp>
    <dsp:sp modelId="{56C21E81-A3CF-49EC-8F56-FD35E36E8B7F}">
      <dsp:nvSpPr>
        <dsp:cNvPr id="0" name=""/>
        <dsp:cNvSpPr/>
      </dsp:nvSpPr>
      <dsp:spPr>
        <a:xfrm>
          <a:off x="7528667" y="741256"/>
          <a:ext cx="238220" cy="278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7528667" y="796991"/>
        <a:ext cx="166754" cy="167203"/>
      </dsp:txXfrm>
    </dsp:sp>
    <dsp:sp modelId="{A437BF70-A10A-40EE-81E9-C2E3A0A6C3FE}">
      <dsp:nvSpPr>
        <dsp:cNvPr id="0" name=""/>
        <dsp:cNvSpPr/>
      </dsp:nvSpPr>
      <dsp:spPr>
        <a:xfrm>
          <a:off x="7865772" y="543488"/>
          <a:ext cx="1123681" cy="674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SESTAVENÍ KLADOGRAMU</a:t>
          </a:r>
          <a:endParaRPr lang="cs-CZ" sz="1200" kern="1200" dirty="0"/>
        </a:p>
      </dsp:txBody>
      <dsp:txXfrm>
        <a:off x="7885519" y="563235"/>
        <a:ext cx="1084187" cy="634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1BBC-A1E2-4797-8839-E93CBCF17AB9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563B-59F0-472D-89E0-AC51C976B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33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1BBC-A1E2-4797-8839-E93CBCF17AB9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563B-59F0-472D-89E0-AC51C976B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26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1BBC-A1E2-4797-8839-E93CBCF17AB9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563B-59F0-472D-89E0-AC51C976B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74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1BBC-A1E2-4797-8839-E93CBCF17AB9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563B-59F0-472D-89E0-AC51C976B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02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1BBC-A1E2-4797-8839-E93CBCF17AB9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563B-59F0-472D-89E0-AC51C976B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83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1BBC-A1E2-4797-8839-E93CBCF17AB9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563B-59F0-472D-89E0-AC51C976B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05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1BBC-A1E2-4797-8839-E93CBCF17AB9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563B-59F0-472D-89E0-AC51C976B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96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1BBC-A1E2-4797-8839-E93CBCF17AB9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563B-59F0-472D-89E0-AC51C976B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1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1BBC-A1E2-4797-8839-E93CBCF17AB9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563B-59F0-472D-89E0-AC51C976B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81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1BBC-A1E2-4797-8839-E93CBCF17AB9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563B-59F0-472D-89E0-AC51C976B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34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01BBC-A1E2-4797-8839-E93CBCF17AB9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563B-59F0-472D-89E0-AC51C976B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08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01BBC-A1E2-4797-8839-E93CBCF17AB9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3563B-59F0-472D-89E0-AC51C976BF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97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8187" y="778144"/>
            <a:ext cx="8139448" cy="1470025"/>
          </a:xfrm>
        </p:spPr>
        <p:txBody>
          <a:bodyPr>
            <a:noAutofit/>
          </a:bodyPr>
          <a:lstStyle/>
          <a:p>
            <a:pPr algn="r"/>
            <a:r>
              <a:rPr lang="cs-CZ" sz="5400" dirty="0" smtClean="0">
                <a:latin typeface="Myriad Pro Light" pitchFamily="34" charset="0"/>
                <a:ea typeface="Cambria Math" pitchFamily="18" charset="0"/>
              </a:rPr>
              <a:t>             O PŮVODU DRUHŮ  A UČIVU ROZTOMILÝCH DĚTÍ</a:t>
            </a:r>
            <a:endParaRPr lang="cs-CZ" sz="5400" dirty="0">
              <a:latin typeface="Myriad Pro Light" pitchFamily="34" charset="0"/>
              <a:ea typeface="Cambria Math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0152" y="5457424"/>
            <a:ext cx="6400800" cy="17526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tx1"/>
                </a:solidFill>
                <a:latin typeface="Myriad Pro" pitchFamily="34" charset="0"/>
                <a:ea typeface="Cambria Math" pitchFamily="18" charset="0"/>
              </a:rPr>
              <a:t>Úvod do evoluční biologie a letmý pohled do </a:t>
            </a:r>
            <a:r>
              <a:rPr lang="cs-CZ" b="1" dirty="0" err="1" smtClean="0">
                <a:solidFill>
                  <a:schemeClr val="tx1"/>
                </a:solidFill>
                <a:latin typeface="Myriad Pro" pitchFamily="34" charset="0"/>
                <a:ea typeface="Cambria Math" pitchFamily="18" charset="0"/>
              </a:rPr>
              <a:t>fylogenetiky</a:t>
            </a:r>
            <a:r>
              <a:rPr lang="cs-CZ" b="1" dirty="0">
                <a:solidFill>
                  <a:schemeClr val="tx1"/>
                </a:solidFill>
                <a:latin typeface="Myriad Pro" pitchFamily="34" charset="0"/>
                <a:ea typeface="Cambria Math" pitchFamily="18" charset="0"/>
              </a:rPr>
              <a:t>.</a:t>
            </a:r>
          </a:p>
        </p:txBody>
      </p:sp>
      <p:pic>
        <p:nvPicPr>
          <p:cNvPr id="1030" name="Picture 6" descr="http://upload.wikimedia.org/wikipedia/commons/thumb/0/0d/Jaroslav_Flegr_-_portrait.jpg/220px-Jaroslav_Flegr_-_portrai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99" y="2500447"/>
            <a:ext cx="20955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hdwallpapersarena.com/wp-content/uploads/2013/01/Charles-Darwin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60" y="2489476"/>
            <a:ext cx="1943473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0.gstatic.com/images?q=tbn:ANd9GcQRe7M8UX6Fdj3Rom2yowwDgiHnK5S_8lYS9mcRYuqR09glFQ32iuG9MiUaK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474" y="2489475"/>
            <a:ext cx="2613382" cy="274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445371" y="6488668"/>
            <a:ext cx="357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Albert Damaška ¤ Fluorescenční noc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6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SPECIACE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213" y="1432105"/>
            <a:ext cx="8229600" cy="4525963"/>
          </a:xfrm>
        </p:spPr>
        <p:txBody>
          <a:bodyPr/>
          <a:lstStyle/>
          <a:p>
            <a:r>
              <a:rPr lang="cs-CZ" dirty="0" smtClean="0"/>
              <a:t>Vznik nového druhu.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289367" y="2118167"/>
            <a:ext cx="2257063" cy="138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alopatrická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289368" y="3750198"/>
            <a:ext cx="2257062" cy="1342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parapatrická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289369" y="5312780"/>
            <a:ext cx="2257062" cy="1273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sympatrická</a:t>
            </a:r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2997843" y="2118167"/>
            <a:ext cx="23149" cy="4595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ál 7"/>
          <p:cNvSpPr/>
          <p:nvPr/>
        </p:nvSpPr>
        <p:spPr>
          <a:xfrm>
            <a:off x="3223549" y="2320723"/>
            <a:ext cx="1469985" cy="10764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5197031" y="2338086"/>
            <a:ext cx="590309" cy="4745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>
            <a:off x="6030411" y="2123955"/>
            <a:ext cx="34724" cy="4595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6223321" y="2338086"/>
            <a:ext cx="1469985" cy="10764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8196803" y="2355449"/>
            <a:ext cx="590309" cy="474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3223548" y="3889096"/>
            <a:ext cx="1649394" cy="10764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4872942" y="3952755"/>
            <a:ext cx="914398" cy="1012785"/>
          </a:xfrm>
          <a:prstGeom prst="ellipse">
            <a:avLst/>
          </a:prstGeom>
          <a:solidFill>
            <a:schemeClr val="accent6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6223320" y="3877518"/>
            <a:ext cx="1469985" cy="10764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7398151" y="3889096"/>
            <a:ext cx="1388961" cy="10127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3258270" y="5312780"/>
            <a:ext cx="2257062" cy="1273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3753090" y="6076708"/>
            <a:ext cx="425371" cy="3472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6483751" y="5312780"/>
            <a:ext cx="2257062" cy="1273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6807842" y="5602147"/>
            <a:ext cx="885464" cy="7118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nice se šipkou 20"/>
          <p:cNvCxnSpPr/>
          <p:nvPr/>
        </p:nvCxnSpPr>
        <p:spPr>
          <a:xfrm flipV="1">
            <a:off x="4386801" y="2592730"/>
            <a:ext cx="706058" cy="266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17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MAKROEVOLUCE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20640" y="1600200"/>
            <a:ext cx="356616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Evoluční děje nad úrovní druhu</a:t>
            </a:r>
          </a:p>
          <a:p>
            <a:r>
              <a:rPr lang="cs-CZ" dirty="0" err="1" smtClean="0"/>
              <a:t>Anageneze</a:t>
            </a:r>
            <a:r>
              <a:rPr lang="cs-CZ" dirty="0" smtClean="0"/>
              <a:t>/</a:t>
            </a:r>
            <a:r>
              <a:rPr lang="cs-CZ" dirty="0" err="1" smtClean="0"/>
              <a:t>kladogeneze</a:t>
            </a:r>
            <a:endParaRPr lang="cs-CZ" dirty="0" smtClean="0"/>
          </a:p>
          <a:p>
            <a:r>
              <a:rPr lang="cs-CZ" i="1" dirty="0" err="1" smtClean="0"/>
              <a:t>Anageneze</a:t>
            </a:r>
            <a:r>
              <a:rPr lang="cs-CZ" dirty="0" smtClean="0"/>
              <a:t> je vznik nových znaků – </a:t>
            </a:r>
            <a:r>
              <a:rPr lang="cs-CZ" dirty="0" err="1" smtClean="0"/>
              <a:t>apomorfií</a:t>
            </a:r>
            <a:endParaRPr lang="cs-CZ" dirty="0" smtClean="0"/>
          </a:p>
          <a:p>
            <a:r>
              <a:rPr lang="cs-CZ" i="1" dirty="0" err="1" smtClean="0"/>
              <a:t>Kladogeneze</a:t>
            </a:r>
            <a:r>
              <a:rPr lang="cs-CZ" dirty="0" smtClean="0"/>
              <a:t> je vznik nových taxonů, nových větví kladogramu, nových evolučních linií.</a:t>
            </a:r>
            <a:endParaRPr lang="cs-CZ" i="1" dirty="0" smtClean="0"/>
          </a:p>
          <a:p>
            <a:endParaRPr lang="cs-CZ" dirty="0"/>
          </a:p>
        </p:txBody>
      </p:sp>
      <p:pic>
        <p:nvPicPr>
          <p:cNvPr id="1026" name="Picture 2" descr="http://comenius.susqu.edu/biol/202/Protists/Badaulf-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6571" y="1433559"/>
            <a:ext cx="5739946" cy="37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KOEVOLUCE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9903" y="1403132"/>
            <a:ext cx="8734097" cy="5454868"/>
          </a:xfrm>
        </p:spPr>
        <p:txBody>
          <a:bodyPr>
            <a:normAutofit/>
          </a:bodyPr>
          <a:lstStyle/>
          <a:p>
            <a:r>
              <a:rPr lang="cs-CZ" dirty="0" smtClean="0"/>
              <a:t>Evoluce dvou druhů může být výrazně ovlivněna </a:t>
            </a:r>
            <a:r>
              <a:rPr lang="cs-CZ" dirty="0" err="1" smtClean="0"/>
              <a:t>symbiosou</a:t>
            </a:r>
            <a:r>
              <a:rPr lang="cs-CZ" dirty="0" smtClean="0"/>
              <a:t> těchto druhů.</a:t>
            </a:r>
          </a:p>
          <a:p>
            <a:r>
              <a:rPr lang="cs-CZ" i="1" dirty="0" smtClean="0"/>
              <a:t>Koevoluce</a:t>
            </a:r>
            <a:r>
              <a:rPr lang="cs-CZ" dirty="0" smtClean="0"/>
              <a:t> je jev, kdy se dva druhy během vývoje výrazně přizpůsobují fungování </a:t>
            </a:r>
            <a:r>
              <a:rPr lang="cs-CZ" dirty="0" err="1" smtClean="0"/>
              <a:t>symbiosy</a:t>
            </a:r>
            <a:r>
              <a:rPr lang="cs-CZ" dirty="0" smtClean="0"/>
              <a:t>.</a:t>
            </a:r>
          </a:p>
          <a:p>
            <a:r>
              <a:rPr lang="cs-CZ" dirty="0" smtClean="0"/>
              <a:t>Koevoluce parasita a hostitele</a:t>
            </a:r>
            <a:endParaRPr lang="cs-CZ" dirty="0"/>
          </a:p>
          <a:p>
            <a:r>
              <a:rPr lang="cs-CZ" dirty="0" smtClean="0"/>
              <a:t>Koevoluce dvou </a:t>
            </a:r>
            <a:r>
              <a:rPr lang="cs-CZ" dirty="0" err="1" smtClean="0"/>
              <a:t>mutualistů</a:t>
            </a:r>
            <a:endParaRPr lang="cs-CZ" dirty="0" smtClean="0"/>
          </a:p>
          <a:p>
            <a:r>
              <a:rPr lang="cs-CZ" dirty="0" smtClean="0"/>
              <a:t>Typickým projevem koevoluce jsou rychlé změny fenotypu.</a:t>
            </a:r>
          </a:p>
        </p:txBody>
      </p:sp>
    </p:spTree>
    <p:extLst>
      <p:ext uri="{BB962C8B-B14F-4D97-AF65-F5344CB8AC3E}">
        <p14:creationId xmlns:p14="http://schemas.microsoft.com/office/powerpoint/2010/main" val="16863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KOEVOLUCE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 descr="C:\Users\Albert D\Pictures\TERÉNNÍ FOTO\Expedice\Thailand - únor 2013\DSC_7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2" y="288895"/>
            <a:ext cx="4371430" cy="308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lbert D\Pictures\TERÉNNÍ FOTO\Expedice\Berg - červenec 2011\IMG_74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22" y="3531476"/>
            <a:ext cx="4043439" cy="303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>
          <a:xfrm flipH="1">
            <a:off x="2259874" y="1384663"/>
            <a:ext cx="4370367" cy="444137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5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5779" y="0"/>
            <a:ext cx="8229600" cy="1143000"/>
          </a:xfrm>
        </p:spPr>
        <p:txBody>
          <a:bodyPr/>
          <a:lstStyle/>
          <a:p>
            <a:pPr algn="r"/>
            <a:r>
              <a:rPr lang="cs-CZ" dirty="0" smtClean="0"/>
              <a:t>EXTINKCE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5779" y="894806"/>
            <a:ext cx="8229600" cy="2788920"/>
          </a:xfrm>
        </p:spPr>
        <p:txBody>
          <a:bodyPr>
            <a:normAutofit fontScale="85000" lnSpcReduction="10000"/>
          </a:bodyPr>
          <a:lstStyle/>
          <a:p>
            <a:r>
              <a:rPr lang="cs-CZ" i="1" dirty="0" smtClean="0"/>
              <a:t>Extinkce</a:t>
            </a:r>
            <a:r>
              <a:rPr lang="cs-CZ" dirty="0" smtClean="0"/>
              <a:t> je vymizení nějaké jednotky biodiversity (alely, genu, populace, druhu, vyššího taxonu).</a:t>
            </a:r>
          </a:p>
          <a:p>
            <a:r>
              <a:rPr lang="cs-CZ" dirty="0" smtClean="0"/>
              <a:t>Běžná je extinkce nižších kategorií (vlivem driftu, </a:t>
            </a:r>
            <a:r>
              <a:rPr lang="cs-CZ" dirty="0" err="1" smtClean="0"/>
              <a:t>kompetice</a:t>
            </a:r>
            <a:r>
              <a:rPr lang="cs-CZ" dirty="0" smtClean="0"/>
              <a:t>, selekce…)</a:t>
            </a:r>
          </a:p>
          <a:p>
            <a:r>
              <a:rPr lang="cs-CZ" dirty="0" smtClean="0"/>
              <a:t>V historii Země došlo k několika velice výrazným hromadným extinkcím.</a:t>
            </a:r>
            <a:endParaRPr lang="cs-CZ" dirty="0"/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71" y="3275806"/>
            <a:ext cx="6324600" cy="33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403963" y="6239804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cs-CZ" sz="1600">
                <a:latin typeface="Arial" charset="0"/>
              </a:rPr>
              <a:t>stáří (mil. let)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 rot="16200000">
            <a:off x="-473529" y="4450828"/>
            <a:ext cx="381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cs-CZ" sz="1600" dirty="0">
                <a:latin typeface="Arial" charset="0"/>
              </a:rPr>
              <a:t>intenzita vymírání (čeledí/stupeň)</a:t>
            </a:r>
          </a:p>
        </p:txBody>
      </p:sp>
    </p:spTree>
    <p:extLst>
      <p:ext uri="{BB962C8B-B14F-4D97-AF65-F5344CB8AC3E}">
        <p14:creationId xmlns:p14="http://schemas.microsoft.com/office/powerpoint/2010/main" val="7076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SOBECKÝ GEN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1006" y="1534885"/>
            <a:ext cx="4127863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Teorie Richarda </a:t>
            </a:r>
            <a:r>
              <a:rPr lang="cs-CZ" dirty="0" err="1" smtClean="0"/>
              <a:t>Dawkense</a:t>
            </a:r>
            <a:endParaRPr lang="cs-CZ" dirty="0" smtClean="0"/>
          </a:p>
          <a:p>
            <a:r>
              <a:rPr lang="cs-CZ" dirty="0" smtClean="0"/>
              <a:t>Jednotkou přirozeného výběru je alela.</a:t>
            </a:r>
          </a:p>
          <a:p>
            <a:r>
              <a:rPr lang="cs-CZ" dirty="0" smtClean="0"/>
              <a:t>Alely mezi sebou </a:t>
            </a:r>
            <a:r>
              <a:rPr lang="cs-CZ" dirty="0" err="1" smtClean="0"/>
              <a:t>kompetují</a:t>
            </a:r>
            <a:r>
              <a:rPr lang="cs-CZ" dirty="0" smtClean="0"/>
              <a:t> a snaží se prosadit v dalších generacích.</a:t>
            </a:r>
          </a:p>
          <a:p>
            <a:r>
              <a:rPr lang="cs-CZ" dirty="0" smtClean="0"/>
              <a:t>Organismy jsou jen jakýmsi prostředkem alel k šíření.</a:t>
            </a:r>
            <a:endParaRPr lang="cs-CZ" dirty="0"/>
          </a:p>
        </p:txBody>
      </p:sp>
      <p:pic>
        <p:nvPicPr>
          <p:cNvPr id="5122" name="Picture 2" descr="https://encrypted-tbn1.gstatic.com/images?q=tbn:ANd9GcQK8ttyTsDIB9JOVRnwSp9r6_AKpBm7PjMXqX9TR5OlaIMJVBdRp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40" y="681126"/>
            <a:ext cx="3410585" cy="519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TAJEMSTVÍ FLEGROVA MRAZÁKU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9634" y="1547674"/>
            <a:ext cx="4219303" cy="5460274"/>
          </a:xfrm>
        </p:spPr>
        <p:txBody>
          <a:bodyPr>
            <a:normAutofit fontScale="85000" lnSpcReduction="10000"/>
          </a:bodyPr>
          <a:lstStyle/>
          <a:p>
            <a:r>
              <a:rPr lang="cs-CZ" i="1" dirty="0" smtClean="0"/>
              <a:t>Zamrzlá evoluce</a:t>
            </a:r>
            <a:r>
              <a:rPr lang="cs-CZ" dirty="0" smtClean="0"/>
              <a:t> je představa evolučního biologa Jaroslava </a:t>
            </a:r>
            <a:r>
              <a:rPr lang="cs-CZ" dirty="0" err="1" smtClean="0"/>
              <a:t>Flegra</a:t>
            </a:r>
            <a:r>
              <a:rPr lang="cs-CZ" dirty="0" smtClean="0"/>
              <a:t>.</a:t>
            </a:r>
          </a:p>
          <a:p>
            <a:r>
              <a:rPr lang="cs-CZ" dirty="0" smtClean="0"/>
              <a:t>V populaci se stýká tolik znaků, že vzniká příliš velké množství selekčních tlaků na to, aby se vývoj někam posunul.</a:t>
            </a:r>
          </a:p>
          <a:p>
            <a:r>
              <a:rPr lang="cs-CZ" dirty="0" smtClean="0"/>
              <a:t>Evoluce se může projevit jen v malé populaci.</a:t>
            </a:r>
          </a:p>
          <a:p>
            <a:r>
              <a:rPr lang="cs-CZ" dirty="0" smtClean="0"/>
              <a:t>Většina druhů není tedy plastická, ale zamrzlá.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27" y="1547674"/>
            <a:ext cx="3118621" cy="4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6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dirty="0" smtClean="0"/>
              <a:t>JAK VISUALISOVAT EVOLUČNÍ PŘÍBUZNOST DRUHŮ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846320" cy="4813663"/>
          </a:xfrm>
        </p:spPr>
        <p:txBody>
          <a:bodyPr>
            <a:normAutofit/>
          </a:bodyPr>
          <a:lstStyle/>
          <a:p>
            <a:r>
              <a:rPr lang="cs-CZ" dirty="0" smtClean="0"/>
              <a:t>Rekonstrukce fylogeneze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Fylogenetický strom </a:t>
            </a:r>
            <a:r>
              <a:rPr lang="cs-CZ" dirty="0" smtClean="0"/>
              <a:t>především </a:t>
            </a:r>
            <a:r>
              <a:rPr lang="cs-CZ" dirty="0" smtClean="0">
                <a:solidFill>
                  <a:srgbClr val="00B050"/>
                </a:solidFill>
              </a:rPr>
              <a:t>kladogram</a:t>
            </a:r>
            <a:r>
              <a:rPr lang="cs-CZ" dirty="0" smtClean="0"/>
              <a:t> je diagram, který pomocí </a:t>
            </a:r>
            <a:r>
              <a:rPr lang="cs-CZ" u="sng" dirty="0" smtClean="0"/>
              <a:t>dichotomického větvení</a:t>
            </a:r>
            <a:r>
              <a:rPr lang="cs-CZ" dirty="0" smtClean="0"/>
              <a:t> zobrazuje fylogenetické příbuznosti taxonů</a:t>
            </a:r>
          </a:p>
          <a:p>
            <a:r>
              <a:rPr lang="cs-CZ" dirty="0" smtClean="0"/>
              <a:t>Kladogramy jsou dnes základem pro taxonomii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3"/>
          <a:stretch/>
        </p:blipFill>
        <p:spPr bwMode="auto">
          <a:xfrm>
            <a:off x="5486399" y="1399009"/>
            <a:ext cx="3515931" cy="545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3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639" y="0"/>
            <a:ext cx="8229600" cy="1143000"/>
          </a:xfrm>
        </p:spPr>
        <p:txBody>
          <a:bodyPr/>
          <a:lstStyle/>
          <a:p>
            <a:pPr algn="r"/>
            <a:r>
              <a:rPr lang="cs-CZ" dirty="0" smtClean="0"/>
              <a:t>PRINCIP KLADOGRAMU</a:t>
            </a:r>
            <a:endParaRPr lang="cs-CZ" dirty="0"/>
          </a:p>
        </p:txBody>
      </p:sp>
      <p:cxnSp>
        <p:nvCxnSpPr>
          <p:cNvPr id="5" name="Pravoúhlá spojnice 4"/>
          <p:cNvCxnSpPr/>
          <p:nvPr/>
        </p:nvCxnSpPr>
        <p:spPr>
          <a:xfrm>
            <a:off x="727656" y="3088852"/>
            <a:ext cx="2562896" cy="2382592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Pravoúhlá spojnice 6"/>
          <p:cNvCxnSpPr/>
          <p:nvPr/>
        </p:nvCxnSpPr>
        <p:spPr>
          <a:xfrm flipV="1">
            <a:off x="727656" y="2419151"/>
            <a:ext cx="2562896" cy="669701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ravoúhlá spojnice 8"/>
          <p:cNvCxnSpPr/>
          <p:nvPr/>
        </p:nvCxnSpPr>
        <p:spPr>
          <a:xfrm>
            <a:off x="2009104" y="2419151"/>
            <a:ext cx="2569335" cy="1236372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ravoúhlá spojnice 10"/>
          <p:cNvCxnSpPr/>
          <p:nvPr/>
        </p:nvCxnSpPr>
        <p:spPr>
          <a:xfrm flipV="1">
            <a:off x="2009104" y="1272931"/>
            <a:ext cx="2569335" cy="1146220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4578439" y="1088265"/>
            <a:ext cx="1047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TAXON A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578439" y="3483736"/>
            <a:ext cx="103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TAXON B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293771" y="5282417"/>
            <a:ext cx="104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TAXON C</a:t>
            </a:r>
            <a:endParaRPr lang="cs-CZ" dirty="0"/>
          </a:p>
        </p:txBody>
      </p:sp>
      <p:sp>
        <p:nvSpPr>
          <p:cNvPr id="15" name="Ovál 14"/>
          <p:cNvSpPr/>
          <p:nvPr/>
        </p:nvSpPr>
        <p:spPr>
          <a:xfrm>
            <a:off x="3187520" y="2341878"/>
            <a:ext cx="218941" cy="19318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3406461" y="2253803"/>
            <a:ext cx="359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POSLEDNÍ SPOLEČNÝ PŘEDEK A + B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1886755" y="2992261"/>
            <a:ext cx="244698" cy="2189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727656" y="3190424"/>
            <a:ext cx="1642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POSLEDNÍ SPOLEČNÝ PŘEDEK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A + B + C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572805" y="4061207"/>
            <a:ext cx="4326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Taxony A </a:t>
            </a:r>
            <a:r>
              <a:rPr lang="cs-CZ" sz="2000" dirty="0" err="1" smtClean="0"/>
              <a:t>a</a:t>
            </a:r>
            <a:r>
              <a:rPr lang="cs-CZ" sz="2000" dirty="0" smtClean="0"/>
              <a:t> B jsou </a:t>
            </a:r>
            <a:r>
              <a:rPr lang="cs-CZ" sz="2000" dirty="0" smtClean="0">
                <a:solidFill>
                  <a:srgbClr val="00B050"/>
                </a:solidFill>
              </a:rPr>
              <a:t>sesterské skupiny</a:t>
            </a:r>
            <a:r>
              <a:rPr lang="cs-CZ" sz="2000" dirty="0" smtClean="0"/>
              <a:t>. Každá větev kladogramu se nazývá </a:t>
            </a:r>
            <a:r>
              <a:rPr lang="cs-CZ" sz="2000" dirty="0" err="1" smtClean="0">
                <a:solidFill>
                  <a:srgbClr val="00B050"/>
                </a:solidFill>
              </a:rPr>
              <a:t>clade</a:t>
            </a:r>
            <a:r>
              <a:rPr lang="cs-CZ" sz="2000" dirty="0" smtClean="0"/>
              <a:t>. </a:t>
            </a:r>
            <a:r>
              <a:rPr lang="cs-CZ" sz="2000" dirty="0" err="1" smtClean="0"/>
              <a:t>Clade</a:t>
            </a:r>
            <a:r>
              <a:rPr lang="cs-CZ" sz="2000" dirty="0" smtClean="0"/>
              <a:t> AB je sesterská skupina taxonu (</a:t>
            </a:r>
            <a:r>
              <a:rPr lang="cs-CZ" sz="2000" dirty="0" err="1" smtClean="0"/>
              <a:t>clade</a:t>
            </a:r>
            <a:r>
              <a:rPr lang="cs-CZ" sz="2000" dirty="0" smtClean="0"/>
              <a:t>) C. Bod větvení se nazývá </a:t>
            </a:r>
            <a:r>
              <a:rPr lang="cs-CZ" sz="2000" dirty="0" smtClean="0">
                <a:solidFill>
                  <a:srgbClr val="00B050"/>
                </a:solidFill>
              </a:rPr>
              <a:t>uzel</a:t>
            </a:r>
            <a:r>
              <a:rPr lang="cs-CZ" sz="2000" dirty="0" smtClean="0"/>
              <a:t> nebo </a:t>
            </a:r>
            <a:r>
              <a:rPr lang="cs-CZ" sz="2000" dirty="0" smtClean="0">
                <a:solidFill>
                  <a:srgbClr val="00B050"/>
                </a:solidFill>
              </a:rPr>
              <a:t>nodus</a:t>
            </a:r>
            <a:r>
              <a:rPr lang="cs-CZ" sz="2000" dirty="0" smtClean="0"/>
              <a:t>. Taxony A </a:t>
            </a:r>
            <a:r>
              <a:rPr lang="cs-CZ" sz="2000" dirty="0" err="1" smtClean="0"/>
              <a:t>a</a:t>
            </a:r>
            <a:r>
              <a:rPr lang="cs-CZ" sz="2000" dirty="0" smtClean="0"/>
              <a:t> B jsou si stejně příbuzné a oba jsou stejně příbuzné taxonu C.</a:t>
            </a:r>
            <a:endParaRPr lang="cs-CZ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PŘÍKLAD NA PROCVIČENÍ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 flipV="1">
            <a:off x="772732" y="2356834"/>
            <a:ext cx="4121240" cy="35288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 flipV="1">
            <a:off x="1171977" y="3683358"/>
            <a:ext cx="296215" cy="15969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 flipV="1">
            <a:off x="1944710" y="3193961"/>
            <a:ext cx="231820" cy="14939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 flipV="1">
            <a:off x="2588654" y="2356834"/>
            <a:ext cx="244698" cy="17644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 flipV="1">
            <a:off x="3567448" y="1738648"/>
            <a:ext cx="154546" cy="16227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994354" y="330987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789860" y="282462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437010" y="200910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871117" y="198750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425780" y="136931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546242" y="3151742"/>
            <a:ext cx="4404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Který z </a:t>
            </a:r>
            <a:r>
              <a:rPr lang="cs-CZ" sz="2400" dirty="0" err="1" smtClean="0"/>
              <a:t>cladů</a:t>
            </a:r>
            <a:r>
              <a:rPr lang="cs-CZ" sz="2400" dirty="0" smtClean="0"/>
              <a:t>, označených čísly, je nejpříbuznější </a:t>
            </a:r>
            <a:r>
              <a:rPr lang="cs-CZ" sz="2400" dirty="0" err="1" smtClean="0"/>
              <a:t>cladu</a:t>
            </a:r>
            <a:r>
              <a:rPr lang="cs-CZ" sz="2400" dirty="0" smtClean="0"/>
              <a:t> B?</a:t>
            </a:r>
            <a:endParaRPr lang="cs-CZ" sz="24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687910" y="4481848"/>
            <a:ext cx="3812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B050"/>
                </a:solidFill>
              </a:rPr>
              <a:t>Všechny číslované </a:t>
            </a:r>
            <a:r>
              <a:rPr lang="cs-CZ" sz="2400" dirty="0" err="1" smtClean="0">
                <a:solidFill>
                  <a:srgbClr val="00B050"/>
                </a:solidFill>
              </a:rPr>
              <a:t>clady</a:t>
            </a:r>
            <a:r>
              <a:rPr lang="cs-CZ" sz="2400" dirty="0" smtClean="0">
                <a:solidFill>
                  <a:srgbClr val="00B050"/>
                </a:solidFill>
              </a:rPr>
              <a:t> jsou </a:t>
            </a:r>
            <a:r>
              <a:rPr lang="cs-CZ" sz="2400" dirty="0" err="1" smtClean="0">
                <a:solidFill>
                  <a:srgbClr val="00B050"/>
                </a:solidFill>
              </a:rPr>
              <a:t>cladu</a:t>
            </a:r>
            <a:r>
              <a:rPr lang="cs-CZ" sz="2400" dirty="0" smtClean="0">
                <a:solidFill>
                  <a:srgbClr val="00B050"/>
                </a:solidFill>
              </a:rPr>
              <a:t> B příbuzné </a:t>
            </a:r>
            <a:r>
              <a:rPr lang="cs-CZ" sz="2400" u="sng" dirty="0" smtClean="0">
                <a:solidFill>
                  <a:srgbClr val="00B050"/>
                </a:solidFill>
              </a:rPr>
              <a:t>stejně</a:t>
            </a:r>
            <a:r>
              <a:rPr lang="cs-CZ" sz="2400" dirty="0" smtClean="0">
                <a:solidFill>
                  <a:srgbClr val="00B050"/>
                </a:solidFill>
              </a:rPr>
              <a:t>.</a:t>
            </a:r>
            <a:endParaRPr lang="cs-CZ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6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dirty="0" smtClean="0">
                <a:latin typeface="Myriad Pro Light" pitchFamily="34" charset="0"/>
              </a:rPr>
              <a:t>CO JE EVOLUCE</a:t>
            </a:r>
            <a:endParaRPr lang="cs-CZ" dirty="0">
              <a:latin typeface="Myriad Pro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Biologická evoluce je přirozený děj, kdy se v čase neustále mění organismy.</a:t>
            </a:r>
          </a:p>
          <a:p>
            <a:r>
              <a:rPr lang="cs-CZ" dirty="0" smtClean="0"/>
              <a:t>Biologická evoluce je mechanismem vzniku nových druhů.</a:t>
            </a:r>
          </a:p>
          <a:p>
            <a:endParaRPr lang="cs-CZ" dirty="0" smtClean="0"/>
          </a:p>
        </p:txBody>
      </p:sp>
      <p:pic>
        <p:nvPicPr>
          <p:cNvPr id="2050" name="Picture 2" descr="https://encrypted-tbn3.gstatic.com/images?q=tbn:ANd9GcTZO8nct6Q6eoBUVpEY7VdCboXvxsDdTlAcRxRKFyxDwhit86X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67" y="3382737"/>
            <a:ext cx="3655006" cy="311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un.ca/biology/scarr/Cetacean_Evolu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5" y="3889419"/>
            <a:ext cx="3990323" cy="24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7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2971"/>
            <a:ext cx="8229600" cy="1143000"/>
          </a:xfrm>
        </p:spPr>
        <p:txBody>
          <a:bodyPr/>
          <a:lstStyle/>
          <a:p>
            <a:pPr algn="r"/>
            <a:r>
              <a:rPr lang="cs-CZ" dirty="0" smtClean="0"/>
              <a:t>JAK SE DĚLÁ KLADOGRAM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366" y="1136561"/>
            <a:ext cx="7843234" cy="5006662"/>
          </a:xfrm>
        </p:spPr>
        <p:txBody>
          <a:bodyPr>
            <a:noAutofit/>
          </a:bodyPr>
          <a:lstStyle/>
          <a:p>
            <a:r>
              <a:rPr lang="cs-CZ" sz="3050" dirty="0" smtClean="0"/>
              <a:t>Fylogenetická analýza – výběr znaků a jejich porovnávání mezi analyzovanými organismy.</a:t>
            </a:r>
          </a:p>
          <a:p>
            <a:r>
              <a:rPr lang="cs-CZ" sz="3050" dirty="0" smtClean="0"/>
              <a:t>Množina organismů pro analýzu se nazývá </a:t>
            </a:r>
            <a:r>
              <a:rPr lang="cs-CZ" sz="3050" dirty="0" err="1" smtClean="0">
                <a:solidFill>
                  <a:srgbClr val="00B050"/>
                </a:solidFill>
              </a:rPr>
              <a:t>sampling</a:t>
            </a:r>
            <a:r>
              <a:rPr lang="cs-CZ" sz="3050" dirty="0" smtClean="0"/>
              <a:t>.</a:t>
            </a:r>
          </a:p>
          <a:p>
            <a:r>
              <a:rPr lang="cs-CZ" sz="3050" dirty="0" smtClean="0"/>
              <a:t>Morfologická analýza (práce s morfologickými znaky).</a:t>
            </a:r>
          </a:p>
          <a:p>
            <a:r>
              <a:rPr lang="cs-CZ" sz="3050" dirty="0" smtClean="0"/>
              <a:t>Molekulární </a:t>
            </a:r>
            <a:r>
              <a:rPr lang="cs-CZ" sz="3050" dirty="0" err="1" smtClean="0"/>
              <a:t>fylogenetika</a:t>
            </a:r>
            <a:r>
              <a:rPr lang="cs-CZ" sz="3050" dirty="0" smtClean="0"/>
              <a:t> – na základě genetických sekvencí.</a:t>
            </a:r>
          </a:p>
          <a:p>
            <a:r>
              <a:rPr lang="cs-CZ" sz="3050" dirty="0" smtClean="0"/>
              <a:t>Pokud se pro analýzu použije celý genom či jeho značná část, používá se pro analýzu název </a:t>
            </a:r>
            <a:r>
              <a:rPr lang="cs-CZ" sz="3050" dirty="0" err="1" smtClean="0">
                <a:solidFill>
                  <a:srgbClr val="00B050"/>
                </a:solidFill>
              </a:rPr>
              <a:t>fylogenomika</a:t>
            </a:r>
            <a:r>
              <a:rPr lang="cs-CZ" sz="3050" dirty="0" smtClean="0"/>
              <a:t>.</a:t>
            </a:r>
            <a:endParaRPr lang="cs-CZ" sz="3050" dirty="0"/>
          </a:p>
        </p:txBody>
      </p:sp>
    </p:spTree>
    <p:extLst>
      <p:ext uri="{BB962C8B-B14F-4D97-AF65-F5344CB8AC3E}">
        <p14:creationId xmlns:p14="http://schemas.microsoft.com/office/powerpoint/2010/main" val="34146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MOLEKULÁRNÍ FYLOGENETIKA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220717"/>
              </p:ext>
            </p:extLst>
          </p:nvPr>
        </p:nvGraphicFramePr>
        <p:xfrm>
          <a:off x="154546" y="1110801"/>
          <a:ext cx="8989454" cy="1761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53208" y="4647133"/>
            <a:ext cx="8862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PCR – </a:t>
            </a:r>
            <a:r>
              <a:rPr lang="cs-CZ" sz="2400" dirty="0" err="1" smtClean="0"/>
              <a:t>polymerase</a:t>
            </a:r>
            <a:r>
              <a:rPr lang="cs-CZ" sz="2400" dirty="0" smtClean="0"/>
              <a:t> </a:t>
            </a:r>
            <a:r>
              <a:rPr lang="cs-CZ" sz="2400" dirty="0" err="1" smtClean="0"/>
              <a:t>chain</a:t>
            </a:r>
            <a:r>
              <a:rPr lang="cs-CZ" sz="2400" dirty="0" smtClean="0"/>
              <a:t> </a:t>
            </a:r>
            <a:r>
              <a:rPr lang="cs-CZ" sz="2400" dirty="0" err="1" smtClean="0"/>
              <a:t>reaction</a:t>
            </a:r>
            <a:r>
              <a:rPr lang="cs-CZ" sz="2400" dirty="0" smtClean="0"/>
              <a:t> – příprava velkého množství kopií konkrétního úseku DNA (znáte z praktika).</a:t>
            </a:r>
          </a:p>
          <a:p>
            <a:endParaRPr lang="cs-CZ" sz="2400" dirty="0"/>
          </a:p>
          <a:p>
            <a:r>
              <a:rPr lang="cs-CZ" sz="2400" dirty="0" err="1" smtClean="0"/>
              <a:t>Sekvenace</a:t>
            </a:r>
            <a:r>
              <a:rPr lang="cs-CZ" sz="2400" dirty="0" smtClean="0"/>
              <a:t> je proces, při kterém se zjišťuje přesné pořadí basí v daném úseku DNA.</a:t>
            </a:r>
            <a:endParaRPr lang="cs-CZ" sz="2400" dirty="0"/>
          </a:p>
        </p:txBody>
      </p:sp>
      <p:pic>
        <p:nvPicPr>
          <p:cNvPr id="5126" name="Picture 6" descr="https://fbcdn-sphotos-d-a.akamaihd.net/hphotos-ak-ash3/p206x206/543330_2037017462997_1915979711_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r="26232"/>
          <a:stretch/>
        </p:blipFill>
        <p:spPr bwMode="auto">
          <a:xfrm>
            <a:off x="0" y="2483480"/>
            <a:ext cx="1481070" cy="210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beranek.webzdarma.cz/image00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7" r="11506"/>
          <a:stretch/>
        </p:blipFill>
        <p:spPr bwMode="auto">
          <a:xfrm>
            <a:off x="1481070" y="2483480"/>
            <a:ext cx="1931162" cy="21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labmark.cz/termocyklery/gradient-thermal-cycler-multigene/img/gradient-thermal-cycler-multigene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r="5443"/>
          <a:stretch/>
        </p:blipFill>
        <p:spPr bwMode="auto">
          <a:xfrm>
            <a:off x="3412232" y="2483480"/>
            <a:ext cx="1893194" cy="210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ngrl.org.uk/wessex/images/sidebar/vicky_pyrosequence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6" y="2453228"/>
            <a:ext cx="16668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fbcdn-sphotos-c-a.akamaihd.net/hphotos-ak-ash4/217993_3773937061720_1042421936_n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15" b="1397"/>
          <a:stretch/>
        </p:blipFill>
        <p:spPr bwMode="auto">
          <a:xfrm>
            <a:off x="6972301" y="2450053"/>
            <a:ext cx="962551" cy="219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3"/>
          <a:stretch/>
        </p:blipFill>
        <p:spPr bwMode="auto">
          <a:xfrm>
            <a:off x="7907698" y="2441113"/>
            <a:ext cx="1382939" cy="214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2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SEKVENACE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461" y="3379303"/>
            <a:ext cx="8633235" cy="31010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Sangerova</a:t>
            </a:r>
            <a:r>
              <a:rPr lang="cs-CZ" dirty="0" smtClean="0"/>
              <a:t> metoda:</a:t>
            </a:r>
          </a:p>
          <a:p>
            <a:r>
              <a:rPr lang="cs-CZ" dirty="0" err="1" smtClean="0"/>
              <a:t>Jednovláknová</a:t>
            </a:r>
            <a:r>
              <a:rPr lang="cs-CZ" dirty="0" smtClean="0"/>
              <a:t> DNA se umístí do reakční směsi s DNA polymerázou, radioaktivně označenými </a:t>
            </a:r>
            <a:r>
              <a:rPr lang="cs-CZ" dirty="0" err="1" smtClean="0"/>
              <a:t>primery</a:t>
            </a:r>
            <a:r>
              <a:rPr lang="cs-CZ" dirty="0" smtClean="0"/>
              <a:t>, deoxyribonukleotidy a vždy jedním ze čtyř možných </a:t>
            </a:r>
            <a:r>
              <a:rPr lang="cs-CZ" dirty="0" err="1" smtClean="0"/>
              <a:t>dideoxyribonukleotidů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Reakcí vznikají v každé ze 4 nádob (v každé s jiným </a:t>
            </a:r>
            <a:r>
              <a:rPr lang="cs-CZ" dirty="0" err="1" smtClean="0"/>
              <a:t>dideoxyribonukleotidem</a:t>
            </a:r>
            <a:r>
              <a:rPr lang="cs-CZ" dirty="0" smtClean="0"/>
              <a:t>) různě dlouhé úseky DNA, vždy končící příslušnou basí.</a:t>
            </a:r>
          </a:p>
          <a:p>
            <a:r>
              <a:rPr lang="cs-CZ" dirty="0" smtClean="0"/>
              <a:t>Ty se řadí na elektroforéze podle délky.</a:t>
            </a:r>
          </a:p>
        </p:txBody>
      </p:sp>
      <p:pic>
        <p:nvPicPr>
          <p:cNvPr id="6146" name="Picture 2" descr="http://images.the-scientist.com/content/figures/0890-3670-040927-44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4" y="117128"/>
            <a:ext cx="4506109" cy="318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828800" y="785611"/>
            <a:ext cx="7212169" cy="1171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828800" y="2213020"/>
            <a:ext cx="7212169" cy="1171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828800" y="3653307"/>
            <a:ext cx="7212169" cy="1171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828800" y="5067837"/>
            <a:ext cx="7212169" cy="1171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0" y="757260"/>
            <a:ext cx="1223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</a:p>
          <a:p>
            <a:r>
              <a:rPr lang="cs-CZ" dirty="0" smtClean="0"/>
              <a:t>ATTA</a:t>
            </a:r>
          </a:p>
          <a:p>
            <a:r>
              <a:rPr lang="cs-CZ" dirty="0" smtClean="0"/>
              <a:t>ATTAGCCA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0" y="2225898"/>
            <a:ext cx="1445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AT</a:t>
            </a:r>
          </a:p>
          <a:p>
            <a:r>
              <a:rPr lang="cs-CZ" dirty="0" smtClean="0"/>
              <a:t>ATT</a:t>
            </a:r>
          </a:p>
          <a:p>
            <a:r>
              <a:rPr lang="cs-CZ" dirty="0" smtClean="0"/>
              <a:t>ATTAGCCAT</a:t>
            </a:r>
          </a:p>
          <a:p>
            <a:r>
              <a:rPr lang="cs-CZ" dirty="0" smtClean="0"/>
              <a:t>ATTAGCCATT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0" y="3653307"/>
            <a:ext cx="1588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ATTAG</a:t>
            </a:r>
          </a:p>
          <a:p>
            <a:r>
              <a:rPr lang="cs-CZ" dirty="0" smtClean="0"/>
              <a:t>ATTAGCCATTG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0" y="5093595"/>
            <a:ext cx="1722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ATTAGC</a:t>
            </a:r>
          </a:p>
          <a:p>
            <a:r>
              <a:rPr lang="cs-CZ" dirty="0" smtClean="0"/>
              <a:t>ATTAGCC</a:t>
            </a:r>
          </a:p>
          <a:p>
            <a:r>
              <a:rPr lang="cs-CZ" dirty="0" smtClean="0"/>
              <a:t>ATTAGCCATTGC</a:t>
            </a:r>
            <a:endParaRPr lang="cs-CZ" dirty="0"/>
          </a:p>
        </p:txBody>
      </p:sp>
      <p:sp>
        <p:nvSpPr>
          <p:cNvPr id="15" name="Rovnoramenný trojúhelník 14"/>
          <p:cNvSpPr/>
          <p:nvPr/>
        </p:nvSpPr>
        <p:spPr>
          <a:xfrm>
            <a:off x="373487" y="785611"/>
            <a:ext cx="238187" cy="25757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ovnoramenný trojúhelník 15"/>
          <p:cNvSpPr/>
          <p:nvPr/>
        </p:nvSpPr>
        <p:spPr>
          <a:xfrm>
            <a:off x="779626" y="1038621"/>
            <a:ext cx="256192" cy="328411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ovnoramenný trojúhelník 16"/>
          <p:cNvSpPr/>
          <p:nvPr/>
        </p:nvSpPr>
        <p:spPr>
          <a:xfrm>
            <a:off x="1223348" y="1367032"/>
            <a:ext cx="221856" cy="31355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373487" y="2318197"/>
            <a:ext cx="349115" cy="1803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548044" y="2588654"/>
            <a:ext cx="359678" cy="21035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1334276" y="2826062"/>
            <a:ext cx="388440" cy="2133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1445204" y="3168203"/>
            <a:ext cx="277512" cy="2167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779626" y="3653307"/>
            <a:ext cx="256192" cy="3231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aoblený obdélník 22"/>
          <p:cNvSpPr/>
          <p:nvPr/>
        </p:nvSpPr>
        <p:spPr>
          <a:xfrm>
            <a:off x="1528496" y="3976472"/>
            <a:ext cx="194220" cy="2628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ěticípá hvězda 24"/>
          <p:cNvSpPr/>
          <p:nvPr/>
        </p:nvSpPr>
        <p:spPr>
          <a:xfrm>
            <a:off x="907722" y="5190186"/>
            <a:ext cx="315626" cy="180304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Pěticípá hvězda 25"/>
          <p:cNvSpPr/>
          <p:nvPr/>
        </p:nvSpPr>
        <p:spPr>
          <a:xfrm>
            <a:off x="1065535" y="5460642"/>
            <a:ext cx="268741" cy="193184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Pěticípá hvězda 26"/>
          <p:cNvSpPr/>
          <p:nvPr/>
        </p:nvSpPr>
        <p:spPr>
          <a:xfrm>
            <a:off x="1445204" y="5912437"/>
            <a:ext cx="277512" cy="222890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021983" y="785611"/>
            <a:ext cx="347730" cy="11719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3361386" y="785611"/>
            <a:ext cx="360608" cy="11719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6104586" y="785611"/>
            <a:ext cx="334851" cy="11719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369713" y="2213021"/>
            <a:ext cx="321972" cy="11719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3000777" y="2213020"/>
            <a:ext cx="360609" cy="11719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6748530" y="2213020"/>
            <a:ext cx="425002" cy="1171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7495504" y="2213020"/>
            <a:ext cx="373488" cy="1171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4262907" y="3653307"/>
            <a:ext cx="309093" cy="11719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4842456" y="5067837"/>
            <a:ext cx="347730" cy="11719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5434884" y="5067837"/>
            <a:ext cx="360609" cy="11719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/>
          <p:cNvSpPr/>
          <p:nvPr/>
        </p:nvSpPr>
        <p:spPr>
          <a:xfrm>
            <a:off x="7972023" y="3653307"/>
            <a:ext cx="334850" cy="11719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/>
          <p:cNvSpPr/>
          <p:nvPr/>
        </p:nvSpPr>
        <p:spPr>
          <a:xfrm>
            <a:off x="8590208" y="5067837"/>
            <a:ext cx="347730" cy="11719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39"/>
          <p:cNvSpPr txBox="1"/>
          <p:nvPr/>
        </p:nvSpPr>
        <p:spPr>
          <a:xfrm>
            <a:off x="2021983" y="387928"/>
            <a:ext cx="705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      T         </a:t>
            </a:r>
            <a:r>
              <a:rPr lang="cs-CZ" dirty="0" err="1" smtClean="0"/>
              <a:t>T</a:t>
            </a:r>
            <a:r>
              <a:rPr lang="cs-CZ" dirty="0" smtClean="0"/>
              <a:t>      A                G         C         </a:t>
            </a:r>
            <a:r>
              <a:rPr lang="cs-CZ" dirty="0" err="1" smtClean="0"/>
              <a:t>C</a:t>
            </a:r>
            <a:r>
              <a:rPr lang="cs-CZ" dirty="0" smtClean="0"/>
              <a:t>         A           T             </a:t>
            </a:r>
            <a:r>
              <a:rPr lang="cs-CZ" dirty="0" err="1" smtClean="0"/>
              <a:t>T</a:t>
            </a:r>
            <a:r>
              <a:rPr lang="cs-CZ" dirty="0" smtClean="0"/>
              <a:t>         G          C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629944" y="6412077"/>
            <a:ext cx="242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Kde je chyba, Watsone?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8815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9.25069E-9 L 0.18871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6244E-6 L 0.22534 0.002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6.84551E-7 L 0.27032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7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19796E-7 L 0.30139 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6984E-6 L 0.39011 0.00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036E-6 L 0.44098 -0.004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2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29232E-6 L 0.49305 -0.003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3" y="-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4875E-6 L 0.54931 -0.0087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65" y="-4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86309E-7 L 0.60573 -0.003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78" y="-1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19981E-6 L 0.67604 -0.010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2" y="-5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37835E-6 L 0.72396 -0.005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98" y="-27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69288E-6 L 0.79583 -0.0127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92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MODERNÍ METODY SEKVENACE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0079" y="1303987"/>
            <a:ext cx="8229600" cy="2572687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Pyrosekvenace</a:t>
            </a:r>
            <a:endParaRPr lang="cs-CZ" dirty="0" smtClean="0"/>
          </a:p>
          <a:p>
            <a:r>
              <a:rPr lang="cs-CZ" dirty="0" smtClean="0"/>
              <a:t>SMRT (Single-</a:t>
            </a:r>
            <a:r>
              <a:rPr lang="cs-CZ" dirty="0" err="1" smtClean="0"/>
              <a:t>molecule</a:t>
            </a:r>
            <a:r>
              <a:rPr lang="cs-CZ" dirty="0" smtClean="0"/>
              <a:t>-</a:t>
            </a:r>
            <a:r>
              <a:rPr lang="cs-CZ" dirty="0" err="1" smtClean="0"/>
              <a:t>real-time</a:t>
            </a:r>
            <a:r>
              <a:rPr lang="cs-CZ" dirty="0" smtClean="0"/>
              <a:t>) sledování replikace jedné molekuly DNA – base jsou fluorescenčně značeny.</a:t>
            </a:r>
          </a:p>
          <a:p>
            <a:r>
              <a:rPr lang="cs-CZ" dirty="0" smtClean="0"/>
              <a:t>U nás se v praxi nejčastěji užívá poněkud modernizované </a:t>
            </a:r>
            <a:r>
              <a:rPr lang="cs-CZ" dirty="0" err="1" smtClean="0"/>
              <a:t>Sangerovy</a:t>
            </a:r>
            <a:r>
              <a:rPr lang="cs-CZ" dirty="0" smtClean="0"/>
              <a:t> metody</a:t>
            </a:r>
            <a:endParaRPr lang="cs-CZ" dirty="0"/>
          </a:p>
        </p:txBody>
      </p:sp>
      <p:pic>
        <p:nvPicPr>
          <p:cNvPr id="7170" name="Picture 2" descr="https://fbcdn-sphotos-c-a.akamaihd.net/hphotos-ak-ash4/217993_3773937061720_10424219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6674"/>
            <a:ext cx="91440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8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SESTAVOVÁNÍ KLADOGRAMU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9927" y="1265349"/>
            <a:ext cx="8229600" cy="4525963"/>
          </a:xfrm>
        </p:spPr>
        <p:txBody>
          <a:bodyPr/>
          <a:lstStyle/>
          <a:p>
            <a:r>
              <a:rPr lang="cs-CZ" dirty="0" smtClean="0"/>
              <a:t>Matice znaků (použijeme znaky morfologické)</a:t>
            </a: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731431"/>
              </p:ext>
            </p:extLst>
          </p:nvPr>
        </p:nvGraphicFramePr>
        <p:xfrm>
          <a:off x="1005841" y="2760505"/>
          <a:ext cx="7222493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517"/>
                <a:gridCol w="1451244"/>
                <a:gridCol w="1451244"/>
                <a:gridCol w="1451244"/>
                <a:gridCol w="145124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TAXON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KROVKY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HALTERY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PŘEDNÍ KŘÍDLA BLANITÁ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ZADNÍ KŘÍDLA BLANITÁ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Mandelinka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1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0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0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1</a:t>
                      </a:r>
                      <a:endParaRPr lang="cs-CZ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Střevlík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1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0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0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1</a:t>
                      </a:r>
                      <a:endParaRPr lang="cs-CZ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Moucha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0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1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1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0</a:t>
                      </a:r>
                      <a:endParaRPr lang="cs-CZ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Pestřenka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0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i="1" dirty="0" smtClean="0"/>
                        <a:t>1</a:t>
                      </a:r>
                      <a:endParaRPr lang="cs-CZ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1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0</a:t>
                      </a:r>
                      <a:endParaRPr lang="cs-CZ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Včela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0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0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1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1</a:t>
                      </a:r>
                      <a:endParaRPr lang="cs-CZ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2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nice 8"/>
          <p:cNvCxnSpPr/>
          <p:nvPr/>
        </p:nvCxnSpPr>
        <p:spPr>
          <a:xfrm>
            <a:off x="1236372" y="1854558"/>
            <a:ext cx="2009104" cy="16871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>
            <a:off x="1236372" y="3541690"/>
            <a:ext cx="2009104" cy="13522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3245476" y="3541690"/>
            <a:ext cx="40826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H="1" flipV="1">
            <a:off x="5074276" y="2240924"/>
            <a:ext cx="12879" cy="13007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 flipV="1">
            <a:off x="3889420" y="1236372"/>
            <a:ext cx="1184856" cy="10045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5087155" y="1236372"/>
            <a:ext cx="1171977" cy="10045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386366" y="1485226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MANDELINKA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66399" y="4709306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STŘEVLÍK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337025" y="86704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MOUCHA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259132" y="867040"/>
            <a:ext cx="13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PESTŘENKA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7328079" y="3357024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VČELA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296979" y="4751646"/>
            <a:ext cx="4752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KDE JE KOŘEN KLADOGRAMU?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0500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SESTAVOVÁNÍ KLADOGRAMU</a:t>
            </a: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686909"/>
              </p:ext>
            </p:extLst>
          </p:nvPr>
        </p:nvGraphicFramePr>
        <p:xfrm>
          <a:off x="548824" y="1679784"/>
          <a:ext cx="792897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174"/>
                <a:gridCol w="1593199"/>
                <a:gridCol w="1593199"/>
                <a:gridCol w="1593199"/>
                <a:gridCol w="1593199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TAXON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KROVKY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HALTERY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PŘEDNÍ KŘÍDLA BLANITÁ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ZADNÍ KŘÍDLA BLANITÁ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Mandelinka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1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0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0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1</a:t>
                      </a:r>
                      <a:endParaRPr lang="cs-CZ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Střevlík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1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0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0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1</a:t>
                      </a:r>
                      <a:endParaRPr lang="cs-CZ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Moucha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0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1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1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0</a:t>
                      </a:r>
                      <a:endParaRPr lang="cs-CZ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Pestřenka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0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i="1" dirty="0" smtClean="0"/>
                        <a:t>1</a:t>
                      </a:r>
                      <a:endParaRPr lang="cs-CZ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1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0</a:t>
                      </a:r>
                      <a:endParaRPr lang="cs-CZ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Včela</a:t>
                      </a:r>
                      <a:endParaRPr lang="cs-C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0</a:t>
                      </a:r>
                      <a:endParaRPr lang="cs-CZ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0</a:t>
                      </a:r>
                      <a:endParaRPr lang="cs-CZ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1</a:t>
                      </a:r>
                      <a:endParaRPr lang="cs-CZ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1</a:t>
                      </a:r>
                      <a:endParaRPr lang="cs-CZ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Vážka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0</a:t>
                      </a:r>
                      <a:endParaRPr lang="cs-CZ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0</a:t>
                      </a:r>
                      <a:endParaRPr lang="cs-CZ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1</a:t>
                      </a:r>
                      <a:endParaRPr lang="cs-CZ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i="1" dirty="0" smtClean="0"/>
                        <a:t>1</a:t>
                      </a:r>
                      <a:endParaRPr lang="cs-CZ" i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50322" y="5248453"/>
            <a:ext cx="8752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u="sng" dirty="0" smtClean="0"/>
              <a:t>Do matice zahrneme zástupce některého z příbuzných taxonů.</a:t>
            </a:r>
          </a:p>
          <a:p>
            <a:r>
              <a:rPr lang="cs-CZ" sz="2400" i="1" dirty="0" smtClean="0"/>
              <a:t>Tento prvek, sloužící k zakořenění kladogramu, se nazývá </a:t>
            </a:r>
            <a:r>
              <a:rPr lang="cs-CZ" sz="2400" i="1" dirty="0" err="1" smtClean="0">
                <a:solidFill>
                  <a:srgbClr val="00B050"/>
                </a:solidFill>
              </a:rPr>
              <a:t>outgroup</a:t>
            </a:r>
            <a:r>
              <a:rPr lang="cs-CZ" sz="2400" i="1" dirty="0" smtClean="0"/>
              <a:t>.</a:t>
            </a:r>
            <a:endParaRPr lang="cs-CZ" sz="2400" i="1" dirty="0"/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1635617" y="4713669"/>
            <a:ext cx="1223493" cy="3992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5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nice 8"/>
          <p:cNvCxnSpPr/>
          <p:nvPr/>
        </p:nvCxnSpPr>
        <p:spPr>
          <a:xfrm>
            <a:off x="1236372" y="1854558"/>
            <a:ext cx="2009104" cy="16871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>
            <a:off x="1236372" y="3541690"/>
            <a:ext cx="2009104" cy="13522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3245476" y="3541690"/>
            <a:ext cx="40826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H="1" flipV="1">
            <a:off x="5074276" y="2240924"/>
            <a:ext cx="12879" cy="13007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 flipV="1">
            <a:off x="3889420" y="1236372"/>
            <a:ext cx="1184856" cy="10045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5087155" y="1236372"/>
            <a:ext cx="1171977" cy="10045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386366" y="1485226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MANDELINKA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66399" y="4709306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STŘEVLÍK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337025" y="86704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MOUCHA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259132" y="867040"/>
            <a:ext cx="13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PESTŘENKA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7328079" y="3357024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VČELA</a:t>
            </a:r>
            <a:endParaRPr lang="cs-CZ" dirty="0"/>
          </a:p>
        </p:txBody>
      </p:sp>
      <p:cxnSp>
        <p:nvCxnSpPr>
          <p:cNvPr id="3" name="Přímá spojnice 2"/>
          <p:cNvCxnSpPr/>
          <p:nvPr/>
        </p:nvCxnSpPr>
        <p:spPr>
          <a:xfrm flipH="1" flipV="1">
            <a:off x="5673143" y="3541690"/>
            <a:ext cx="367049" cy="21121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5673143" y="5653825"/>
            <a:ext cx="83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VÁŽKA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5856667" y="4217832"/>
            <a:ext cx="653950" cy="4914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510616" y="4035449"/>
            <a:ext cx="2340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KOŘEN KLADOGRAMU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585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>
            <a:off x="4237149" y="1120462"/>
            <a:ext cx="940158" cy="8757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4237149" y="437882"/>
            <a:ext cx="1081826" cy="6825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3206839" y="1120462"/>
            <a:ext cx="10303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3206839" y="1120462"/>
            <a:ext cx="0" cy="26659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3206839" y="3786389"/>
            <a:ext cx="10303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4237149" y="3065172"/>
            <a:ext cx="940158" cy="7212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4237149" y="3786389"/>
            <a:ext cx="940158" cy="7856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H="1">
            <a:off x="2266682" y="2453425"/>
            <a:ext cx="9401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2266682" y="2453425"/>
            <a:ext cx="0" cy="3110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2266682" y="5563673"/>
            <a:ext cx="2910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H="1">
            <a:off x="1275008" y="3902299"/>
            <a:ext cx="9916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1275008" y="3902299"/>
            <a:ext cx="0" cy="25242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1275008" y="6426558"/>
            <a:ext cx="39022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5318975" y="253216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MANDELINKA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5318975" y="1811559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STŘEVLÍK</a:t>
            </a:r>
            <a:endParaRPr lang="cs-CZ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5318975" y="2880506"/>
            <a:ext cx="13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PESTŘENKA</a:t>
            </a:r>
            <a:endParaRPr lang="cs-CZ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5318975" y="440478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MOUCHA</a:t>
            </a:r>
            <a:endParaRPr lang="cs-CZ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5318975" y="5374851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VČELA</a:t>
            </a:r>
            <a:endParaRPr lang="cs-CZ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5318975" y="6241892"/>
            <a:ext cx="212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VÁŽKA - OUTGROUP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79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ROZLIŠENÍ EVOLUCE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58193" y="1435282"/>
            <a:ext cx="4093030" cy="17536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Makroevoluce je přímo dlouhodobý výsledek mikroevoluce, popisuje jevy na vyšší než druhové úrovni.</a:t>
            </a:r>
            <a:endParaRPr lang="cs-CZ" dirty="0"/>
          </a:p>
        </p:txBody>
      </p:sp>
      <p:pic>
        <p:nvPicPr>
          <p:cNvPr id="3074" name="Picture 2" descr="http://worldview3.50webs.com/tree.o.l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391886"/>
            <a:ext cx="320040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enetic dri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93" y="3365363"/>
            <a:ext cx="4886929" cy="34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281607" y="4681946"/>
            <a:ext cx="3776586" cy="1574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mtClean="0"/>
              <a:t>Mikroevoluce se projevuje pouze na vnitrodruhové úrovni a týká se jednotlivých alel.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1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ZNAKY V JEDNOTLIVÝCH CLADECH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Apomorfie</a:t>
            </a:r>
            <a:r>
              <a:rPr lang="cs-CZ" dirty="0" smtClean="0"/>
              <a:t> je </a:t>
            </a:r>
            <a:r>
              <a:rPr lang="cs-CZ" u="sng" dirty="0" smtClean="0"/>
              <a:t>odvozený znak</a:t>
            </a:r>
            <a:r>
              <a:rPr lang="cs-CZ" dirty="0" smtClean="0"/>
              <a:t>, je společný pro potomky společného předka, který tímto znakem disponoval, ale jeho předci ne.</a:t>
            </a:r>
          </a:p>
          <a:p>
            <a:r>
              <a:rPr lang="cs-CZ" dirty="0" err="1" smtClean="0">
                <a:solidFill>
                  <a:srgbClr val="00B050"/>
                </a:solidFill>
              </a:rPr>
              <a:t>Plesiomorfie</a:t>
            </a:r>
            <a:r>
              <a:rPr lang="cs-CZ" dirty="0" smtClean="0"/>
              <a:t> je </a:t>
            </a:r>
            <a:r>
              <a:rPr lang="cs-CZ" u="sng" dirty="0" smtClean="0"/>
              <a:t>primitivní znak</a:t>
            </a:r>
            <a:r>
              <a:rPr lang="cs-CZ" dirty="0" smtClean="0"/>
              <a:t>, je společný pro společného předka, jeho předky a minimálně část jeho potomků.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Konvergence</a:t>
            </a:r>
            <a:r>
              <a:rPr lang="cs-CZ" dirty="0" smtClean="0"/>
              <a:t> je jev, kdy v evoluci </a:t>
            </a:r>
            <a:r>
              <a:rPr lang="cs-CZ" u="sng" dirty="0" smtClean="0"/>
              <a:t>víckrát nezávisle na sobě</a:t>
            </a:r>
            <a:r>
              <a:rPr lang="cs-CZ" dirty="0" smtClean="0"/>
              <a:t> vznikne podobná nebo stejná struktura.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4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dirty="0" smtClean="0"/>
              <a:t>APOMORFIE</a:t>
            </a:r>
            <a:endParaRPr lang="cs-CZ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232425"/>
            <a:ext cx="3315237" cy="245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Albert D\Pictures\TERÉNNÍ FOTO\Expedice\Berlin - květen 2012\DSC_09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3049071"/>
            <a:ext cx="4749248" cy="317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g5.rajce.idnes.cz/d0505/5/5808/5808958_dd4f71d71709bd2ce5bef4591eb39a92/images/adapornis,_peri_Natalka_Uhlikova_.jpg?ver=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6"/>
          <a:stretch/>
        </p:blipFill>
        <p:spPr bwMode="auto">
          <a:xfrm>
            <a:off x="5576552" y="2905902"/>
            <a:ext cx="2783069" cy="346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146997" y="1596980"/>
            <a:ext cx="4389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0B050"/>
                </a:solidFill>
              </a:rPr>
              <a:t>Peří</a:t>
            </a:r>
            <a:r>
              <a:rPr lang="cs-CZ" sz="2800" dirty="0" smtClean="0"/>
              <a:t> je </a:t>
            </a:r>
            <a:r>
              <a:rPr lang="cs-CZ" sz="2800" u="sng" dirty="0" err="1" smtClean="0"/>
              <a:t>apomorfií</a:t>
            </a:r>
            <a:r>
              <a:rPr lang="cs-CZ" sz="2800" u="sng" dirty="0" smtClean="0"/>
              <a:t> </a:t>
            </a:r>
            <a:r>
              <a:rPr lang="cs-CZ" sz="2800" u="sng" dirty="0" err="1" smtClean="0"/>
              <a:t>theropodů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610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PLESIOMORFIE</a:t>
            </a:r>
            <a:endParaRPr lang="cs-CZ" dirty="0"/>
          </a:p>
        </p:txBody>
      </p:sp>
      <p:pic>
        <p:nvPicPr>
          <p:cNvPr id="10242" name="Picture 2" descr="C:\Users\Albert D\Pictures\BIOLOGICKÉ AKCE\Fluorescenční noc - leden 2012\DSC_79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3" t="31005" r="41027" b="10627"/>
          <a:stretch/>
        </p:blipFill>
        <p:spPr bwMode="auto">
          <a:xfrm>
            <a:off x="226781" y="186836"/>
            <a:ext cx="2544417" cy="461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lbert D\Pictures\TERÉNNÍ FOTO\Expedice\Berlin - květen 2012\DSC_08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04" y="2862470"/>
            <a:ext cx="5423661" cy="363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028661" y="1762539"/>
            <a:ext cx="4531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00B050"/>
                </a:solidFill>
              </a:rPr>
              <a:t>Nohy</a:t>
            </a:r>
            <a:r>
              <a:rPr lang="cs-CZ" sz="2800" dirty="0" smtClean="0"/>
              <a:t> jsou </a:t>
            </a:r>
            <a:r>
              <a:rPr lang="cs-CZ" sz="2800" u="sng" dirty="0" err="1" smtClean="0"/>
              <a:t>plesiomorfií</a:t>
            </a:r>
            <a:r>
              <a:rPr lang="cs-CZ" sz="2800" u="sng" dirty="0" smtClean="0"/>
              <a:t> savců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949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KONVERGENCE</a:t>
            </a:r>
            <a:endParaRPr lang="cs-CZ" dirty="0"/>
          </a:p>
        </p:txBody>
      </p:sp>
      <p:pic>
        <p:nvPicPr>
          <p:cNvPr id="11266" name="Picture 2" descr="C:\Users\Albert D\Pictures\TERÉNNÍ FOTO\Expedice\Cuba - prosinec 2012\DSC_5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1" y="314505"/>
            <a:ext cx="4603866" cy="277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lbert D\Pictures\TERÉNNÍ FOTO\Exkurse\Exkurse staniční\Exkurse entokroužku bez trub\2012\Sčítání netopýrů, Malá Amerika - únor\DSC_8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90" y="2873684"/>
            <a:ext cx="5671660" cy="379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68214" y="1468192"/>
            <a:ext cx="375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B050"/>
                </a:solidFill>
              </a:rPr>
              <a:t>Křídla</a:t>
            </a:r>
            <a:r>
              <a:rPr lang="cs-CZ" sz="2800" dirty="0" smtClean="0"/>
              <a:t> </a:t>
            </a:r>
            <a:r>
              <a:rPr lang="cs-CZ" sz="2800" u="sng" dirty="0" smtClean="0"/>
              <a:t>ptáků</a:t>
            </a:r>
            <a:r>
              <a:rPr lang="cs-CZ" sz="2800" dirty="0" smtClean="0"/>
              <a:t> a </a:t>
            </a:r>
            <a:r>
              <a:rPr lang="cs-CZ" sz="2800" u="sng" dirty="0" smtClean="0"/>
              <a:t>netopýrů</a:t>
            </a:r>
            <a:r>
              <a:rPr lang="cs-CZ" sz="2800" dirty="0" smtClean="0"/>
              <a:t> jsou </a:t>
            </a:r>
            <a:r>
              <a:rPr lang="cs-CZ" sz="2800" u="sng" dirty="0" smtClean="0"/>
              <a:t>konvergence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562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KLADOGRAMY A TAXONOMIE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5502"/>
            <a:ext cx="8229600" cy="4525963"/>
          </a:xfrm>
        </p:spPr>
        <p:txBody>
          <a:bodyPr/>
          <a:lstStyle/>
          <a:p>
            <a:r>
              <a:rPr lang="cs-CZ" dirty="0" smtClean="0"/>
              <a:t>Tradiční taxonomie mnohdy neodpovídá reálné fylogenezi taxonů</a:t>
            </a:r>
          </a:p>
          <a:p>
            <a:r>
              <a:rPr lang="cs-CZ" dirty="0" smtClean="0"/>
              <a:t>Je třeba </a:t>
            </a:r>
            <a:r>
              <a:rPr lang="cs-CZ" dirty="0" err="1" smtClean="0"/>
              <a:t>optimalisovat</a:t>
            </a:r>
            <a:r>
              <a:rPr lang="cs-CZ" dirty="0" smtClean="0"/>
              <a:t> taxonomii podle známých kladogramů.</a:t>
            </a:r>
          </a:p>
          <a:p>
            <a:r>
              <a:rPr lang="cs-CZ" dirty="0" smtClean="0"/>
              <a:t>Některé </a:t>
            </a:r>
            <a:r>
              <a:rPr lang="cs-CZ" dirty="0" err="1" smtClean="0"/>
              <a:t>apomorfie</a:t>
            </a:r>
            <a:r>
              <a:rPr lang="cs-CZ" dirty="0" smtClean="0"/>
              <a:t> mohou členové </a:t>
            </a:r>
            <a:r>
              <a:rPr lang="cs-CZ" dirty="0" err="1" smtClean="0"/>
              <a:t>cladu</a:t>
            </a:r>
            <a:r>
              <a:rPr lang="cs-CZ" dirty="0" smtClean="0"/>
              <a:t> druhotně ztratit.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4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9691" y="248880"/>
            <a:ext cx="8229600" cy="1143000"/>
          </a:xfrm>
        </p:spPr>
        <p:txBody>
          <a:bodyPr/>
          <a:lstStyle/>
          <a:p>
            <a:pPr algn="r"/>
            <a:r>
              <a:rPr lang="cs-CZ" dirty="0" smtClean="0"/>
              <a:t>TRADIČNÍ TAXONOMICKÉ MYŠLENÍ</a:t>
            </a:r>
            <a:endParaRPr lang="cs-CZ" dirty="0"/>
          </a:p>
        </p:txBody>
      </p:sp>
      <p:pic>
        <p:nvPicPr>
          <p:cNvPr id="1028" name="Picture 4" descr="http://beetlesinthebush.files.wordpress.com/2012/02/img_8309_enh_1080x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51" y="1409901"/>
            <a:ext cx="7702069" cy="513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1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399245" y="1406931"/>
            <a:ext cx="8435662" cy="50783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Hymenoptera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66672" y="1786454"/>
            <a:ext cx="8126567" cy="452431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Aculeata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21220" y="2237928"/>
            <a:ext cx="7830352" cy="369331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Apoidea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37128" y="2938229"/>
            <a:ext cx="7559897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Apidae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61753" y="3307561"/>
            <a:ext cx="3264793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i="1" dirty="0" err="1" smtClean="0"/>
              <a:t>Ceratina</a:t>
            </a:r>
            <a:endParaRPr lang="cs-CZ" i="1" dirty="0" smtClean="0"/>
          </a:p>
          <a:p>
            <a:endParaRPr lang="cs-CZ" i="1" dirty="0"/>
          </a:p>
          <a:p>
            <a:endParaRPr lang="cs-CZ" i="1" dirty="0" smtClean="0"/>
          </a:p>
          <a:p>
            <a:endParaRPr lang="cs-CZ" i="1" dirty="0"/>
          </a:p>
          <a:p>
            <a:endParaRPr lang="cs-CZ" i="1" dirty="0" smtClean="0"/>
          </a:p>
          <a:p>
            <a:endParaRPr lang="cs-CZ" i="1" dirty="0"/>
          </a:p>
          <a:p>
            <a:endParaRPr lang="cs-CZ" i="1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9691" y="248880"/>
            <a:ext cx="8229600" cy="1143000"/>
          </a:xfrm>
        </p:spPr>
        <p:txBody>
          <a:bodyPr/>
          <a:lstStyle/>
          <a:p>
            <a:pPr algn="r"/>
            <a:r>
              <a:rPr lang="cs-CZ" dirty="0" smtClean="0"/>
              <a:t>TRADIČNÍ TAXONOMICKÉ MYŠLENÍ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25771" y="3715256"/>
            <a:ext cx="23568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i="1" dirty="0" err="1" smtClean="0"/>
              <a:t>Ceratina</a:t>
            </a:r>
            <a:r>
              <a:rPr lang="cs-CZ" i="1" dirty="0" smtClean="0"/>
              <a:t> </a:t>
            </a:r>
            <a:r>
              <a:rPr lang="cs-CZ" i="1" dirty="0" err="1" smtClean="0"/>
              <a:t>chalybea</a:t>
            </a:r>
            <a:endParaRPr lang="cs-CZ" i="1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1725771" y="4089701"/>
            <a:ext cx="23568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i="1" dirty="0" err="1" smtClean="0"/>
              <a:t>Ceratina</a:t>
            </a:r>
            <a:r>
              <a:rPr lang="cs-CZ" i="1" dirty="0" smtClean="0"/>
              <a:t> </a:t>
            </a:r>
            <a:r>
              <a:rPr lang="cs-CZ" i="1" dirty="0" err="1" smtClean="0"/>
              <a:t>cucurbitina</a:t>
            </a:r>
            <a:endParaRPr lang="cs-CZ" i="1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1725771" y="4828637"/>
            <a:ext cx="23568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i="1" dirty="0" err="1" smtClean="0"/>
              <a:t>Ceratina</a:t>
            </a:r>
            <a:r>
              <a:rPr lang="cs-CZ" i="1" dirty="0" smtClean="0"/>
              <a:t> </a:t>
            </a:r>
            <a:r>
              <a:rPr lang="cs-CZ" i="1" dirty="0" err="1" smtClean="0"/>
              <a:t>nigrolabiata</a:t>
            </a:r>
            <a:endParaRPr lang="cs-CZ" i="1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1725771" y="4459033"/>
            <a:ext cx="23568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i="1" dirty="0" err="1" smtClean="0"/>
              <a:t>Ceratina</a:t>
            </a:r>
            <a:r>
              <a:rPr lang="cs-CZ" i="1" dirty="0" smtClean="0"/>
              <a:t> </a:t>
            </a:r>
            <a:r>
              <a:rPr lang="cs-CZ" i="1" dirty="0" err="1" smtClean="0"/>
              <a:t>cyanea</a:t>
            </a:r>
            <a:endParaRPr lang="cs-CZ" i="1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4726546" y="3307561"/>
            <a:ext cx="326479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i="1" dirty="0" err="1" smtClean="0"/>
              <a:t>Xylocopa</a:t>
            </a:r>
            <a:endParaRPr lang="cs-CZ" i="1" dirty="0" smtClean="0"/>
          </a:p>
          <a:p>
            <a:endParaRPr lang="cs-CZ" i="1" dirty="0"/>
          </a:p>
          <a:p>
            <a:endParaRPr lang="cs-CZ" i="1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4726544" y="4230891"/>
            <a:ext cx="3264793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i="1" dirty="0" err="1" smtClean="0"/>
              <a:t>Apis</a:t>
            </a:r>
            <a:endParaRPr lang="cs-CZ" i="1" dirty="0" smtClean="0"/>
          </a:p>
          <a:p>
            <a:endParaRPr lang="cs-CZ" i="1" dirty="0"/>
          </a:p>
          <a:p>
            <a:endParaRPr lang="cs-CZ" i="1" dirty="0" smtClean="0"/>
          </a:p>
          <a:p>
            <a:endParaRPr lang="cs-CZ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32154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dirty="0" smtClean="0"/>
              <a:t>SOUČASNÝ POHLED: FYLOGENETICKÉ TAXONOMICKÉ MYŠLENÍ</a:t>
            </a:r>
            <a:endParaRPr lang="cs-CZ" dirty="0"/>
          </a:p>
        </p:txBody>
      </p:sp>
      <p:pic>
        <p:nvPicPr>
          <p:cNvPr id="2050" name="Picture 2" descr="http://www.nature.com/nature/journal/v465/n7300/images/nature09113-f3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509" y="1576701"/>
            <a:ext cx="4759669" cy="508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dirty="0" smtClean="0"/>
              <a:t>SOUČASNÝ POHLED: FYLOGENETICKÉ TAXONOMICKÉ MYŠLENÍ</a:t>
            </a: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850006" y="2305318"/>
            <a:ext cx="7134895" cy="39409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H="1" flipV="1">
            <a:off x="1725769" y="3451538"/>
            <a:ext cx="643944" cy="1957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H="1" flipV="1">
            <a:off x="3850783" y="2640169"/>
            <a:ext cx="270456" cy="17901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 flipV="1">
            <a:off x="5203065" y="2305318"/>
            <a:ext cx="193183" cy="14295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1551904" y="2270837"/>
            <a:ext cx="23568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i="1" dirty="0" err="1" smtClean="0"/>
              <a:t>Ceratina</a:t>
            </a:r>
            <a:r>
              <a:rPr lang="cs-CZ" i="1" dirty="0" smtClean="0"/>
              <a:t> </a:t>
            </a:r>
            <a:r>
              <a:rPr lang="cs-CZ" i="1" dirty="0" err="1" smtClean="0"/>
              <a:t>chalybea</a:t>
            </a:r>
            <a:endParaRPr lang="cs-CZ" i="1" dirty="0" smtClean="0"/>
          </a:p>
        </p:txBody>
      </p:sp>
      <p:sp>
        <p:nvSpPr>
          <p:cNvPr id="15" name="TextovéPole 14"/>
          <p:cNvSpPr txBox="1"/>
          <p:nvPr/>
        </p:nvSpPr>
        <p:spPr>
          <a:xfrm>
            <a:off x="373487" y="3082206"/>
            <a:ext cx="23568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i="1" dirty="0" err="1" smtClean="0"/>
              <a:t>Ceratina</a:t>
            </a:r>
            <a:r>
              <a:rPr lang="cs-CZ" i="1" dirty="0" smtClean="0"/>
              <a:t> </a:t>
            </a:r>
            <a:r>
              <a:rPr lang="cs-CZ" i="1" dirty="0" err="1" smtClean="0"/>
              <a:t>cucurbitina</a:t>
            </a:r>
            <a:endParaRPr lang="cs-CZ" i="1" dirty="0" smtClean="0"/>
          </a:p>
        </p:txBody>
      </p:sp>
      <p:sp>
        <p:nvSpPr>
          <p:cNvPr id="16" name="TextovéPole 15"/>
          <p:cNvSpPr txBox="1"/>
          <p:nvPr/>
        </p:nvSpPr>
        <p:spPr>
          <a:xfrm>
            <a:off x="3960255" y="1935986"/>
            <a:ext cx="23568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i="1" dirty="0" err="1" smtClean="0"/>
              <a:t>Ceratina</a:t>
            </a:r>
            <a:r>
              <a:rPr lang="cs-CZ" i="1" dirty="0" smtClean="0"/>
              <a:t> </a:t>
            </a:r>
            <a:r>
              <a:rPr lang="cs-CZ" i="1" dirty="0" err="1" smtClean="0"/>
              <a:t>nigrolabiata</a:t>
            </a:r>
            <a:endParaRPr lang="cs-CZ" i="1" dirty="0" smtClean="0"/>
          </a:p>
        </p:txBody>
      </p:sp>
      <p:sp>
        <p:nvSpPr>
          <p:cNvPr id="17" name="TextovéPole 16"/>
          <p:cNvSpPr txBox="1"/>
          <p:nvPr/>
        </p:nvSpPr>
        <p:spPr>
          <a:xfrm>
            <a:off x="6516711" y="1935986"/>
            <a:ext cx="23568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i="1" dirty="0" err="1" smtClean="0"/>
              <a:t>Ceratina</a:t>
            </a:r>
            <a:r>
              <a:rPr lang="cs-CZ" i="1" dirty="0" smtClean="0"/>
              <a:t> </a:t>
            </a:r>
            <a:r>
              <a:rPr lang="cs-CZ" i="1" dirty="0" err="1" smtClean="0"/>
              <a:t>cyanea</a:t>
            </a:r>
            <a:endParaRPr lang="cs-CZ" i="1" dirty="0" smtClean="0"/>
          </a:p>
        </p:txBody>
      </p:sp>
      <p:cxnSp>
        <p:nvCxnSpPr>
          <p:cNvPr id="18" name="Přímá spojnice 17"/>
          <p:cNvCxnSpPr/>
          <p:nvPr/>
        </p:nvCxnSpPr>
        <p:spPr>
          <a:xfrm flipH="1" flipV="1">
            <a:off x="788831" y="4926169"/>
            <a:ext cx="830687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35039" y="4556837"/>
            <a:ext cx="11075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i="1" dirty="0" err="1" smtClean="0"/>
              <a:t>Xylocopa</a:t>
            </a:r>
            <a:endParaRPr lang="cs-CZ" i="1" dirty="0" smtClean="0"/>
          </a:p>
        </p:txBody>
      </p:sp>
      <p:sp>
        <p:nvSpPr>
          <p:cNvPr id="19" name="TextovéPole 18"/>
          <p:cNvSpPr txBox="1"/>
          <p:nvPr/>
        </p:nvSpPr>
        <p:spPr>
          <a:xfrm>
            <a:off x="3986011" y="5055739"/>
            <a:ext cx="4919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Taxon není krabička, kam umisťujeme jiné krabičky, taxon je definován fylogeneticky. </a:t>
            </a:r>
            <a:r>
              <a:rPr lang="cs-CZ" sz="2400" dirty="0" err="1" smtClean="0">
                <a:solidFill>
                  <a:srgbClr val="00B050"/>
                </a:solidFill>
              </a:rPr>
              <a:t>Uznávatelný</a:t>
            </a:r>
            <a:r>
              <a:rPr lang="cs-CZ" sz="2400" dirty="0" smtClean="0">
                <a:solidFill>
                  <a:srgbClr val="00B050"/>
                </a:solidFill>
              </a:rPr>
              <a:t> taxon = </a:t>
            </a:r>
            <a:r>
              <a:rPr lang="cs-CZ" sz="2400" dirty="0" err="1" smtClean="0">
                <a:solidFill>
                  <a:srgbClr val="00B050"/>
                </a:solidFill>
              </a:rPr>
              <a:t>clade</a:t>
            </a:r>
            <a:r>
              <a:rPr lang="cs-CZ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5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dirty="0" smtClean="0"/>
              <a:t>JAK TO DOPADLO S TRADIČNÍMI TAXONY: KTERÉ EXISTUJÍ A KTERÉ NE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712128" y="2098052"/>
            <a:ext cx="2592483" cy="948391"/>
          </a:xfrm>
          <a:prstGeom prst="rect">
            <a:avLst/>
          </a:prstGeom>
          <a:solidFill>
            <a:srgbClr val="FF0000">
              <a:alpha val="31000"/>
            </a:srgb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3144372" y="2326363"/>
            <a:ext cx="1762207" cy="2448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0018375" y="2203747"/>
            <a:ext cx="1673286" cy="1515435"/>
          </a:xfrm>
          <a:prstGeom prst="rect">
            <a:avLst/>
          </a:prstGeom>
          <a:solidFill>
            <a:srgbClr val="FF0000">
              <a:alpha val="31000"/>
            </a:srgb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66948" y="2513700"/>
            <a:ext cx="1856629" cy="1515435"/>
          </a:xfrm>
          <a:prstGeom prst="rect">
            <a:avLst/>
          </a:prstGeom>
          <a:solidFill>
            <a:srgbClr val="FF0000">
              <a:alpha val="31000"/>
            </a:srgb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cxnSp>
        <p:nvCxnSpPr>
          <p:cNvPr id="9" name="Pravoúhlá spojnice 8"/>
          <p:cNvCxnSpPr/>
          <p:nvPr/>
        </p:nvCxnSpPr>
        <p:spPr>
          <a:xfrm rot="16200000" flipV="1">
            <a:off x="955542" y="3603340"/>
            <a:ext cx="896531" cy="702886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Pravoúhlá spojnice 9"/>
          <p:cNvCxnSpPr/>
          <p:nvPr/>
        </p:nvCxnSpPr>
        <p:spPr>
          <a:xfrm rot="16200000">
            <a:off x="1558016" y="3703752"/>
            <a:ext cx="896531" cy="50206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Pravoúhlá spojnice 10"/>
          <p:cNvCxnSpPr/>
          <p:nvPr/>
        </p:nvCxnSpPr>
        <p:spPr>
          <a:xfrm rot="16200000" flipV="1">
            <a:off x="484778" y="2938930"/>
            <a:ext cx="733525" cy="401649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Pravoúhlá spojnice 11"/>
          <p:cNvCxnSpPr/>
          <p:nvPr/>
        </p:nvCxnSpPr>
        <p:spPr>
          <a:xfrm rot="16200000">
            <a:off x="861324" y="2964033"/>
            <a:ext cx="733525" cy="351443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rot="16200000" flipH="1">
            <a:off x="1510743" y="4484551"/>
            <a:ext cx="4890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rot="16200000">
            <a:off x="1727544" y="3302760"/>
            <a:ext cx="10595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Pravoúhlá spojnice 14"/>
          <p:cNvCxnSpPr/>
          <p:nvPr/>
        </p:nvCxnSpPr>
        <p:spPr>
          <a:xfrm rot="5400000" flipV="1">
            <a:off x="1598768" y="4559532"/>
            <a:ext cx="815028" cy="50206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Pravoúhlá spojnice 15"/>
          <p:cNvCxnSpPr/>
          <p:nvPr/>
        </p:nvCxnSpPr>
        <p:spPr>
          <a:xfrm rot="16200000">
            <a:off x="2201242" y="4459119"/>
            <a:ext cx="815028" cy="702886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rot="16200000">
            <a:off x="2104420" y="3628772"/>
            <a:ext cx="17115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Pravoúhlá spojnice 17"/>
          <p:cNvCxnSpPr/>
          <p:nvPr/>
        </p:nvCxnSpPr>
        <p:spPr>
          <a:xfrm rot="16200000" flipV="1">
            <a:off x="10122377" y="3262044"/>
            <a:ext cx="896531" cy="702886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ravoúhlá spojnice 18"/>
          <p:cNvCxnSpPr/>
          <p:nvPr/>
        </p:nvCxnSpPr>
        <p:spPr>
          <a:xfrm rot="16200000">
            <a:off x="10724851" y="3362456"/>
            <a:ext cx="896531" cy="50206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ravoúhlá spojnice 19"/>
          <p:cNvCxnSpPr/>
          <p:nvPr/>
        </p:nvCxnSpPr>
        <p:spPr>
          <a:xfrm rot="16200000" flipV="1">
            <a:off x="9651612" y="2597634"/>
            <a:ext cx="733525" cy="401649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Pravoúhlá spojnice 20"/>
          <p:cNvCxnSpPr/>
          <p:nvPr/>
        </p:nvCxnSpPr>
        <p:spPr>
          <a:xfrm rot="16200000">
            <a:off x="10028158" y="2622738"/>
            <a:ext cx="733525" cy="351443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rot="16200000" flipH="1">
            <a:off x="10677577" y="4143256"/>
            <a:ext cx="4890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rot="16200000">
            <a:off x="10894379" y="2961465"/>
            <a:ext cx="10595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Pravoúhlá spojnice 23"/>
          <p:cNvCxnSpPr/>
          <p:nvPr/>
        </p:nvCxnSpPr>
        <p:spPr>
          <a:xfrm rot="5400000" flipV="1">
            <a:off x="10765603" y="4218236"/>
            <a:ext cx="815028" cy="50206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Pravoúhlá spojnice 24"/>
          <p:cNvCxnSpPr/>
          <p:nvPr/>
        </p:nvCxnSpPr>
        <p:spPr>
          <a:xfrm rot="16200000">
            <a:off x="11368077" y="4117824"/>
            <a:ext cx="815028" cy="702886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rot="16200000">
            <a:off x="11271254" y="3287476"/>
            <a:ext cx="17115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Pravoúhlá spojnice 26"/>
          <p:cNvCxnSpPr/>
          <p:nvPr/>
        </p:nvCxnSpPr>
        <p:spPr>
          <a:xfrm rot="16200000" flipV="1">
            <a:off x="13134747" y="3262044"/>
            <a:ext cx="896531" cy="702886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Pravoúhlá spojnice 27"/>
          <p:cNvCxnSpPr/>
          <p:nvPr/>
        </p:nvCxnSpPr>
        <p:spPr>
          <a:xfrm rot="16200000">
            <a:off x="13737221" y="3362456"/>
            <a:ext cx="896531" cy="50206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Pravoúhlá spojnice 28"/>
          <p:cNvCxnSpPr/>
          <p:nvPr/>
        </p:nvCxnSpPr>
        <p:spPr>
          <a:xfrm rot="16200000" flipV="1">
            <a:off x="12663982" y="2597634"/>
            <a:ext cx="733525" cy="401649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Pravoúhlá spojnice 29"/>
          <p:cNvCxnSpPr/>
          <p:nvPr/>
        </p:nvCxnSpPr>
        <p:spPr>
          <a:xfrm rot="16200000">
            <a:off x="13040528" y="2622738"/>
            <a:ext cx="733525" cy="351443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rot="16200000" flipH="1">
            <a:off x="13689947" y="4143256"/>
            <a:ext cx="4890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rot="16200000">
            <a:off x="13906749" y="2961465"/>
            <a:ext cx="10595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Pravoúhlá spojnice 32"/>
          <p:cNvCxnSpPr/>
          <p:nvPr/>
        </p:nvCxnSpPr>
        <p:spPr>
          <a:xfrm rot="5400000" flipV="1">
            <a:off x="13777972" y="4218236"/>
            <a:ext cx="815028" cy="50206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Pravoúhlá spojnice 33"/>
          <p:cNvCxnSpPr/>
          <p:nvPr/>
        </p:nvCxnSpPr>
        <p:spPr>
          <a:xfrm rot="16200000">
            <a:off x="14380446" y="4117824"/>
            <a:ext cx="815028" cy="702886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rot="16200000">
            <a:off x="14283624" y="3287476"/>
            <a:ext cx="17115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10880685" y="5051508"/>
            <a:ext cx="162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PARAFYLIE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13934455" y="5051508"/>
            <a:ext cx="157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POLYFYLIE</a:t>
            </a:r>
            <a:endParaRPr lang="cs-CZ" dirty="0"/>
          </a:p>
        </p:txBody>
      </p:sp>
      <p:sp>
        <p:nvSpPr>
          <p:cNvPr id="66" name="Obdélník 65"/>
          <p:cNvSpPr/>
          <p:nvPr/>
        </p:nvSpPr>
        <p:spPr>
          <a:xfrm>
            <a:off x="3922314" y="243169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200" dirty="0">
                <a:solidFill>
                  <a:srgbClr val="00B050"/>
                </a:solidFill>
              </a:rPr>
              <a:t>Monofyletický taxon </a:t>
            </a:r>
            <a:r>
              <a:rPr lang="cs-CZ" sz="3200" dirty="0" smtClean="0"/>
              <a:t>je konkrétní </a:t>
            </a:r>
            <a:r>
              <a:rPr lang="cs-CZ" sz="3200" dirty="0" err="1" smtClean="0"/>
              <a:t>clade</a:t>
            </a:r>
            <a:r>
              <a:rPr lang="cs-CZ" sz="3200" dirty="0" smtClean="0"/>
              <a:t>. zahrnuje </a:t>
            </a:r>
            <a:r>
              <a:rPr lang="cs-CZ" sz="3200" dirty="0"/>
              <a:t>společného předka a všechny jeho potomky (příklad: ptáci, savci, hmyz).</a:t>
            </a:r>
          </a:p>
        </p:txBody>
      </p:sp>
    </p:spTree>
    <p:extLst>
      <p:ext uri="{BB962C8B-B14F-4D97-AF65-F5344CB8AC3E}">
        <p14:creationId xmlns:p14="http://schemas.microsoft.com/office/powerpoint/2010/main" val="13932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MIKROEVOLUCE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754880" cy="500960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Mikroevoluce se projevuje především na genetické úrovni, případně na úrovni vnitrodruhové variability.</a:t>
            </a:r>
          </a:p>
          <a:p>
            <a:r>
              <a:rPr lang="cs-CZ" dirty="0" smtClean="0"/>
              <a:t>Dlouhodobá mikroevoluce (pohled ve větším časovém rámci) je makroevolucí – makroevoluce je kontinuální proces, mikroevoluce ve velkém časovém úseku.</a:t>
            </a:r>
            <a:endParaRPr lang="cs-CZ" dirty="0"/>
          </a:p>
        </p:txBody>
      </p:sp>
      <p:pic>
        <p:nvPicPr>
          <p:cNvPr id="5122" name="Picture 2" descr="House sparr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729" y="1716677"/>
            <a:ext cx="2522311" cy="452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3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dirty="0" smtClean="0"/>
              <a:t>JAK TO DOPADLO S TRADIČNÍMI TAXONY: KTERÉ EXISTUJÍ A KTERÉ NE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712128" y="2098052"/>
            <a:ext cx="2592483" cy="948391"/>
          </a:xfrm>
          <a:prstGeom prst="rect">
            <a:avLst/>
          </a:prstGeom>
          <a:solidFill>
            <a:srgbClr val="FF0000">
              <a:alpha val="31000"/>
            </a:srgb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3144372" y="2326363"/>
            <a:ext cx="1762207" cy="2448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890097" y="2412221"/>
            <a:ext cx="1673286" cy="1515435"/>
          </a:xfrm>
          <a:prstGeom prst="rect">
            <a:avLst/>
          </a:prstGeom>
          <a:solidFill>
            <a:srgbClr val="FF0000">
              <a:alpha val="31000"/>
            </a:srgb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cxnSp>
        <p:nvCxnSpPr>
          <p:cNvPr id="18" name="Pravoúhlá spojnice 17"/>
          <p:cNvCxnSpPr/>
          <p:nvPr/>
        </p:nvCxnSpPr>
        <p:spPr>
          <a:xfrm rot="16200000" flipV="1">
            <a:off x="994099" y="3470518"/>
            <a:ext cx="896531" cy="702886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ravoúhlá spojnice 18"/>
          <p:cNvCxnSpPr/>
          <p:nvPr/>
        </p:nvCxnSpPr>
        <p:spPr>
          <a:xfrm rot="16200000">
            <a:off x="1596573" y="3570930"/>
            <a:ext cx="896531" cy="50206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ravoúhlá spojnice 19"/>
          <p:cNvCxnSpPr/>
          <p:nvPr/>
        </p:nvCxnSpPr>
        <p:spPr>
          <a:xfrm rot="16200000" flipV="1">
            <a:off x="523334" y="2806108"/>
            <a:ext cx="733525" cy="401649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Pravoúhlá spojnice 20"/>
          <p:cNvCxnSpPr/>
          <p:nvPr/>
        </p:nvCxnSpPr>
        <p:spPr>
          <a:xfrm rot="16200000">
            <a:off x="899880" y="2831212"/>
            <a:ext cx="733525" cy="351443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rot="16200000" flipH="1">
            <a:off x="1549299" y="4351730"/>
            <a:ext cx="4890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rot="16200000">
            <a:off x="1766101" y="3169939"/>
            <a:ext cx="10595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Pravoúhlá spojnice 23"/>
          <p:cNvCxnSpPr/>
          <p:nvPr/>
        </p:nvCxnSpPr>
        <p:spPr>
          <a:xfrm rot="5400000" flipV="1">
            <a:off x="1637325" y="4426710"/>
            <a:ext cx="815028" cy="50206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Pravoúhlá spojnice 24"/>
          <p:cNvCxnSpPr/>
          <p:nvPr/>
        </p:nvCxnSpPr>
        <p:spPr>
          <a:xfrm rot="16200000">
            <a:off x="2239799" y="4326298"/>
            <a:ext cx="815028" cy="702886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rot="16200000">
            <a:off x="2142976" y="3495950"/>
            <a:ext cx="17115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Pravoúhlá spojnice 26"/>
          <p:cNvCxnSpPr/>
          <p:nvPr/>
        </p:nvCxnSpPr>
        <p:spPr>
          <a:xfrm rot="16200000" flipV="1">
            <a:off x="13134747" y="3262044"/>
            <a:ext cx="896531" cy="702886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Pravoúhlá spojnice 27"/>
          <p:cNvCxnSpPr/>
          <p:nvPr/>
        </p:nvCxnSpPr>
        <p:spPr>
          <a:xfrm rot="16200000">
            <a:off x="13737221" y="3362456"/>
            <a:ext cx="896531" cy="50206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Pravoúhlá spojnice 28"/>
          <p:cNvCxnSpPr/>
          <p:nvPr/>
        </p:nvCxnSpPr>
        <p:spPr>
          <a:xfrm rot="16200000" flipV="1">
            <a:off x="12663982" y="2597634"/>
            <a:ext cx="733525" cy="401649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Pravoúhlá spojnice 29"/>
          <p:cNvCxnSpPr/>
          <p:nvPr/>
        </p:nvCxnSpPr>
        <p:spPr>
          <a:xfrm rot="16200000">
            <a:off x="13040528" y="2622738"/>
            <a:ext cx="733525" cy="351443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rot="16200000" flipH="1">
            <a:off x="13689947" y="4143256"/>
            <a:ext cx="4890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rot="16200000">
            <a:off x="13906749" y="2961465"/>
            <a:ext cx="10595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Pravoúhlá spojnice 32"/>
          <p:cNvCxnSpPr/>
          <p:nvPr/>
        </p:nvCxnSpPr>
        <p:spPr>
          <a:xfrm rot="5400000" flipV="1">
            <a:off x="13777972" y="4218236"/>
            <a:ext cx="815028" cy="50206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Pravoúhlá spojnice 33"/>
          <p:cNvCxnSpPr/>
          <p:nvPr/>
        </p:nvCxnSpPr>
        <p:spPr>
          <a:xfrm rot="16200000">
            <a:off x="14380446" y="4117824"/>
            <a:ext cx="815028" cy="702886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rot="16200000">
            <a:off x="14283624" y="3287476"/>
            <a:ext cx="17115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10880685" y="5051508"/>
            <a:ext cx="162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PARAFYLIE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13934455" y="5051508"/>
            <a:ext cx="157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POLYFYLIE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982278" y="2208279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200" dirty="0" err="1">
                <a:solidFill>
                  <a:srgbClr val="00B050"/>
                </a:solidFill>
              </a:rPr>
              <a:t>Parafyletický</a:t>
            </a:r>
            <a:r>
              <a:rPr lang="cs-CZ" sz="3200" dirty="0">
                <a:solidFill>
                  <a:srgbClr val="00B050"/>
                </a:solidFill>
              </a:rPr>
              <a:t> taxon </a:t>
            </a:r>
            <a:r>
              <a:rPr lang="cs-CZ" sz="3200" dirty="0"/>
              <a:t>zahrnuje společného předka, ale nezahrnuje všechny jeho potomky (příklad: plazi, korýši, prvoci).</a:t>
            </a:r>
          </a:p>
        </p:txBody>
      </p:sp>
    </p:spTree>
    <p:extLst>
      <p:ext uri="{BB962C8B-B14F-4D97-AF65-F5344CB8AC3E}">
        <p14:creationId xmlns:p14="http://schemas.microsoft.com/office/powerpoint/2010/main" val="33676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dirty="0" smtClean="0"/>
              <a:t>JAK TO DOPADLO S TRADIČNÍMI TAXONY: KTERÉ EXISTUJÍ A KTERÉ NE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8353" y="2460937"/>
            <a:ext cx="2592483" cy="948391"/>
          </a:xfrm>
          <a:prstGeom prst="rect">
            <a:avLst/>
          </a:prstGeom>
          <a:solidFill>
            <a:srgbClr val="FF0000">
              <a:alpha val="31000"/>
            </a:srgb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970597" y="2689248"/>
            <a:ext cx="1762207" cy="2448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ravoúhlá spojnice 26"/>
          <p:cNvCxnSpPr/>
          <p:nvPr/>
        </p:nvCxnSpPr>
        <p:spPr>
          <a:xfrm rot="16200000" flipV="1">
            <a:off x="960972" y="3624929"/>
            <a:ext cx="896531" cy="702886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Pravoúhlá spojnice 27"/>
          <p:cNvCxnSpPr/>
          <p:nvPr/>
        </p:nvCxnSpPr>
        <p:spPr>
          <a:xfrm rot="16200000">
            <a:off x="1563446" y="3725341"/>
            <a:ext cx="896531" cy="50206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Pravoúhlá spojnice 28"/>
          <p:cNvCxnSpPr/>
          <p:nvPr/>
        </p:nvCxnSpPr>
        <p:spPr>
          <a:xfrm rot="16200000" flipV="1">
            <a:off x="490207" y="2960519"/>
            <a:ext cx="733525" cy="401649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Pravoúhlá spojnice 29"/>
          <p:cNvCxnSpPr/>
          <p:nvPr/>
        </p:nvCxnSpPr>
        <p:spPr>
          <a:xfrm rot="16200000">
            <a:off x="866753" y="2985623"/>
            <a:ext cx="733525" cy="351443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rot="16200000" flipH="1">
            <a:off x="1516172" y="4506141"/>
            <a:ext cx="4890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rot="16200000">
            <a:off x="1732974" y="3324350"/>
            <a:ext cx="10595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Pravoúhlá spojnice 32"/>
          <p:cNvCxnSpPr/>
          <p:nvPr/>
        </p:nvCxnSpPr>
        <p:spPr>
          <a:xfrm rot="5400000" flipV="1">
            <a:off x="1604197" y="4581121"/>
            <a:ext cx="815028" cy="50206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Pravoúhlá spojnice 33"/>
          <p:cNvCxnSpPr/>
          <p:nvPr/>
        </p:nvCxnSpPr>
        <p:spPr>
          <a:xfrm rot="16200000">
            <a:off x="2206671" y="4480709"/>
            <a:ext cx="815028" cy="702886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rot="16200000">
            <a:off x="2109849" y="3650361"/>
            <a:ext cx="17115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10880685" y="5051508"/>
            <a:ext cx="162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PARAFYLIE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13934455" y="5051508"/>
            <a:ext cx="157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POLYFYLIE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886201" y="219267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200" dirty="0">
                <a:solidFill>
                  <a:srgbClr val="00B050"/>
                </a:solidFill>
              </a:rPr>
              <a:t>Polyfyletický taxon </a:t>
            </a:r>
            <a:r>
              <a:rPr lang="cs-CZ" sz="3200" dirty="0"/>
              <a:t>nezahrnuje společného předka. Takové taxony jsou založeny na konvergenci (příklad: </a:t>
            </a:r>
            <a:r>
              <a:rPr lang="cs-CZ" sz="3200" dirty="0" err="1"/>
              <a:t>vzdušnicovci</a:t>
            </a:r>
            <a:r>
              <a:rPr lang="cs-CZ" sz="3200" dirty="0"/>
              <a:t>, </a:t>
            </a:r>
            <a:r>
              <a:rPr lang="cs-CZ" sz="3200" dirty="0" smtClean="0"/>
              <a:t>hlenky, kořenonožci, řasy).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4057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0304" y="3396343"/>
            <a:ext cx="8834907" cy="31847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V TAXONOMII LZE UZNÁVAT </a:t>
            </a:r>
            <a:r>
              <a:rPr lang="cs-CZ" u="sng" dirty="0" smtClean="0">
                <a:solidFill>
                  <a:srgbClr val="00B050"/>
                </a:solidFill>
              </a:rPr>
              <a:t>POUZE MONOFYLETICKÉ TAXONY</a:t>
            </a:r>
            <a:r>
              <a:rPr lang="cs-CZ" dirty="0" smtClean="0"/>
              <a:t>. UZNÁVÁNÍ PARAFYLETICKÝCH A POLYFYLETICKÝCH TAXONŮ JE </a:t>
            </a:r>
            <a:r>
              <a:rPr lang="cs-CZ" dirty="0" smtClean="0">
                <a:solidFill>
                  <a:srgbClr val="FF0000"/>
                </a:solidFill>
              </a:rPr>
              <a:t>REPROVERZNÍ ŠTYFT</a:t>
            </a:r>
            <a:r>
              <a:rPr lang="cs-CZ" dirty="0" smtClean="0"/>
              <a:t>, PROTOŽE TYTO TAXONY JSOU VYTVOŘENY UMĚLE A V PŘÍRODĚ NEEXISTUJÍ.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971346" y="498327"/>
            <a:ext cx="2592483" cy="948391"/>
          </a:xfrm>
          <a:prstGeom prst="rect">
            <a:avLst/>
          </a:prstGeom>
          <a:solidFill>
            <a:srgbClr val="FF0000">
              <a:alpha val="31000"/>
            </a:srgb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403590" y="726638"/>
            <a:ext cx="1762207" cy="2448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277593" y="604022"/>
            <a:ext cx="1673286" cy="1515435"/>
          </a:xfrm>
          <a:prstGeom prst="rect">
            <a:avLst/>
          </a:prstGeom>
          <a:solidFill>
            <a:srgbClr val="FF0000">
              <a:alpha val="31000"/>
            </a:srgb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3055" y="579355"/>
            <a:ext cx="1856629" cy="1515435"/>
          </a:xfrm>
          <a:prstGeom prst="rect">
            <a:avLst/>
          </a:prstGeom>
          <a:solidFill>
            <a:srgbClr val="FF0000">
              <a:alpha val="31000"/>
            </a:srgb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 rot="16200000">
            <a:off x="3041842" y="-2073048"/>
            <a:ext cx="2451760" cy="8261799"/>
            <a:chOff x="719572" y="528609"/>
            <a:chExt cx="2166138" cy="5924727"/>
          </a:xfrm>
        </p:grpSpPr>
        <p:cxnSp>
          <p:nvCxnSpPr>
            <p:cNvPr id="9" name="Pravoúhlá spojnice 8"/>
            <p:cNvCxnSpPr/>
            <p:nvPr/>
          </p:nvCxnSpPr>
          <p:spPr>
            <a:xfrm flipV="1">
              <a:off x="1439652" y="816641"/>
              <a:ext cx="792088" cy="504056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Pravoúhlá spojnice 9"/>
            <p:cNvCxnSpPr/>
            <p:nvPr/>
          </p:nvCxnSpPr>
          <p:spPr>
            <a:xfrm>
              <a:off x="1439652" y="1320697"/>
              <a:ext cx="792088" cy="36004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ravoúhlá spojnice 10"/>
            <p:cNvCxnSpPr/>
            <p:nvPr/>
          </p:nvCxnSpPr>
          <p:spPr>
            <a:xfrm flipV="1">
              <a:off x="2231740" y="528609"/>
              <a:ext cx="648072" cy="288032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ravoúhlá spojnice 11"/>
            <p:cNvCxnSpPr/>
            <p:nvPr/>
          </p:nvCxnSpPr>
          <p:spPr>
            <a:xfrm>
              <a:off x="2231740" y="816641"/>
              <a:ext cx="648072" cy="252028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flipH="1">
              <a:off x="1151620" y="1320697"/>
              <a:ext cx="4320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1943708" y="1680737"/>
              <a:ext cx="93610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Pravoúhlá spojnice 14"/>
            <p:cNvCxnSpPr/>
            <p:nvPr/>
          </p:nvCxnSpPr>
          <p:spPr>
            <a:xfrm rot="10800000" flipV="1">
              <a:off x="719572" y="1320697"/>
              <a:ext cx="720080" cy="36004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Pravoúhlá spojnice 15"/>
            <p:cNvCxnSpPr/>
            <p:nvPr/>
          </p:nvCxnSpPr>
          <p:spPr>
            <a:xfrm>
              <a:off x="719572" y="1680737"/>
              <a:ext cx="720080" cy="504056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>
              <a:off x="1367644" y="2184793"/>
              <a:ext cx="151216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Pravoúhlá spojnice 17"/>
            <p:cNvCxnSpPr/>
            <p:nvPr/>
          </p:nvCxnSpPr>
          <p:spPr>
            <a:xfrm flipV="1">
              <a:off x="1445550" y="2924944"/>
              <a:ext cx="792088" cy="504056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Pravoúhlá spojnice 18"/>
            <p:cNvCxnSpPr/>
            <p:nvPr/>
          </p:nvCxnSpPr>
          <p:spPr>
            <a:xfrm>
              <a:off x="1445550" y="3429000"/>
              <a:ext cx="792088" cy="36004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Pravoúhlá spojnice 19"/>
            <p:cNvCxnSpPr/>
            <p:nvPr/>
          </p:nvCxnSpPr>
          <p:spPr>
            <a:xfrm flipV="1">
              <a:off x="2237638" y="2636912"/>
              <a:ext cx="648072" cy="288032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Pravoúhlá spojnice 20"/>
            <p:cNvCxnSpPr/>
            <p:nvPr/>
          </p:nvCxnSpPr>
          <p:spPr>
            <a:xfrm>
              <a:off x="2237638" y="2924944"/>
              <a:ext cx="648072" cy="252028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 flipH="1">
              <a:off x="1157518" y="3429000"/>
              <a:ext cx="4320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1949606" y="3789040"/>
              <a:ext cx="93610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Pravoúhlá spojnice 23"/>
            <p:cNvCxnSpPr/>
            <p:nvPr/>
          </p:nvCxnSpPr>
          <p:spPr>
            <a:xfrm rot="10800000" flipV="1">
              <a:off x="725470" y="3429000"/>
              <a:ext cx="720080" cy="36004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Pravoúhlá spojnice 24"/>
            <p:cNvCxnSpPr/>
            <p:nvPr/>
          </p:nvCxnSpPr>
          <p:spPr>
            <a:xfrm>
              <a:off x="725470" y="3789040"/>
              <a:ext cx="720080" cy="504056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1373542" y="4293096"/>
              <a:ext cx="151216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Pravoúhlá spojnice 26"/>
            <p:cNvCxnSpPr/>
            <p:nvPr/>
          </p:nvCxnSpPr>
          <p:spPr>
            <a:xfrm flipV="1">
              <a:off x="1445550" y="5085184"/>
              <a:ext cx="792088" cy="504056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Pravoúhlá spojnice 27"/>
            <p:cNvCxnSpPr/>
            <p:nvPr/>
          </p:nvCxnSpPr>
          <p:spPr>
            <a:xfrm>
              <a:off x="1445550" y="5589240"/>
              <a:ext cx="792088" cy="36004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Pravoúhlá spojnice 28"/>
            <p:cNvCxnSpPr/>
            <p:nvPr/>
          </p:nvCxnSpPr>
          <p:spPr>
            <a:xfrm flipV="1">
              <a:off x="2237638" y="4797152"/>
              <a:ext cx="648072" cy="288032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Pravoúhlá spojnice 29"/>
            <p:cNvCxnSpPr/>
            <p:nvPr/>
          </p:nvCxnSpPr>
          <p:spPr>
            <a:xfrm>
              <a:off x="2237638" y="5085184"/>
              <a:ext cx="648072" cy="252028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 flipH="1">
              <a:off x="1157518" y="5589240"/>
              <a:ext cx="4320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>
              <a:off x="1949606" y="5949280"/>
              <a:ext cx="93610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Pravoúhlá spojnice 32"/>
            <p:cNvCxnSpPr/>
            <p:nvPr/>
          </p:nvCxnSpPr>
          <p:spPr>
            <a:xfrm rot="10800000" flipV="1">
              <a:off x="725470" y="5589240"/>
              <a:ext cx="720080" cy="36004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Pravoúhlá spojnice 33"/>
            <p:cNvCxnSpPr/>
            <p:nvPr/>
          </p:nvCxnSpPr>
          <p:spPr>
            <a:xfrm>
              <a:off x="725470" y="5949280"/>
              <a:ext cx="720080" cy="504056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>
              <a:off x="1373542" y="6453336"/>
              <a:ext cx="151216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ovéPole 35"/>
          <p:cNvSpPr txBox="1"/>
          <p:nvPr/>
        </p:nvSpPr>
        <p:spPr>
          <a:xfrm>
            <a:off x="988508" y="3451783"/>
            <a:ext cx="184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MONOFYLIE</a:t>
            </a:r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4139903" y="3451783"/>
            <a:ext cx="1621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PARAFYLIE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7193673" y="3451783"/>
            <a:ext cx="157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POLYFYLIE</a:t>
            </a:r>
            <a:endParaRPr lang="cs-CZ" dirty="0"/>
          </a:p>
        </p:txBody>
      </p:sp>
      <p:sp>
        <p:nvSpPr>
          <p:cNvPr id="39" name="Násobení 38"/>
          <p:cNvSpPr/>
          <p:nvPr/>
        </p:nvSpPr>
        <p:spPr>
          <a:xfrm>
            <a:off x="2655141" y="-140018"/>
            <a:ext cx="3835646" cy="4181582"/>
          </a:xfrm>
          <a:prstGeom prst="mathMultiply">
            <a:avLst>
              <a:gd name="adj1" fmla="val 77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Násobení 39"/>
          <p:cNvSpPr/>
          <p:nvPr/>
        </p:nvSpPr>
        <p:spPr>
          <a:xfrm>
            <a:off x="5386251" y="-199282"/>
            <a:ext cx="3835646" cy="4181582"/>
          </a:xfrm>
          <a:prstGeom prst="mathMultiply">
            <a:avLst>
              <a:gd name="adj1" fmla="val 77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Prstenec 40"/>
          <p:cNvSpPr/>
          <p:nvPr/>
        </p:nvSpPr>
        <p:spPr>
          <a:xfrm>
            <a:off x="476051" y="894709"/>
            <a:ext cx="2032674" cy="2006949"/>
          </a:xfrm>
          <a:prstGeom prst="donut">
            <a:avLst>
              <a:gd name="adj" fmla="val 1393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3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dirty="0" smtClean="0"/>
              <a:t>BAZÁLNÍ TAXON A VRCHOLY EVOLUCE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Při hovoření o fylogenetických vztazích je zvykem některé taxony označovat za </a:t>
            </a:r>
            <a:r>
              <a:rPr lang="cs-CZ" dirty="0" smtClean="0">
                <a:solidFill>
                  <a:srgbClr val="00B050"/>
                </a:solidFill>
              </a:rPr>
              <a:t>bazální </a:t>
            </a:r>
            <a:r>
              <a:rPr lang="cs-CZ" dirty="0" smtClean="0"/>
              <a:t>a některé za </a:t>
            </a:r>
            <a:r>
              <a:rPr lang="cs-CZ" dirty="0" smtClean="0">
                <a:solidFill>
                  <a:srgbClr val="00B050"/>
                </a:solidFill>
              </a:rPr>
              <a:t>vrcholové</a:t>
            </a:r>
            <a:r>
              <a:rPr lang="cs-CZ" dirty="0" smtClean="0"/>
              <a:t>.</a:t>
            </a:r>
          </a:p>
          <a:p>
            <a:r>
              <a:rPr lang="cs-CZ" dirty="0" smtClean="0"/>
              <a:t>Bazální skupina je obvykle menší, než vrcholová.</a:t>
            </a:r>
          </a:p>
          <a:p>
            <a:r>
              <a:rPr lang="cs-CZ" dirty="0" smtClean="0"/>
              <a:t>Koncept bazálního taxonu je dobrý sluha, ale zlý pán.</a:t>
            </a:r>
          </a:p>
          <a:p>
            <a:r>
              <a:rPr lang="cs-CZ" dirty="0" smtClean="0"/>
              <a:t>Evoluce </a:t>
            </a:r>
            <a:r>
              <a:rPr lang="cs-CZ" u="sng" dirty="0" smtClean="0">
                <a:solidFill>
                  <a:srgbClr val="00B050"/>
                </a:solidFill>
              </a:rPr>
              <a:t>nemá žádné vrcholy</a:t>
            </a:r>
            <a:r>
              <a:rPr lang="cs-CZ" dirty="0" smtClean="0"/>
              <a:t>. Sesterské skupiny jsou obě na </a:t>
            </a:r>
            <a:r>
              <a:rPr lang="cs-CZ" dirty="0" smtClean="0">
                <a:solidFill>
                  <a:srgbClr val="00B050"/>
                </a:solidFill>
              </a:rPr>
              <a:t>stejné</a:t>
            </a:r>
            <a:r>
              <a:rPr lang="cs-CZ" dirty="0" smtClean="0"/>
              <a:t> úrovni.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62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dirty="0" smtClean="0"/>
              <a:t>EVOLUCE NEMÁ VRCHOLY: KLADOGRAM LZE ROTOVAT</a:t>
            </a:r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836023" y="2774071"/>
            <a:ext cx="5721531" cy="33785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H="1" flipV="1">
            <a:off x="1881051" y="3853543"/>
            <a:ext cx="274320" cy="15022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H="1" flipV="1">
            <a:off x="3513909" y="2952206"/>
            <a:ext cx="209005" cy="14891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1233277" y="3484211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VEJCORODÍ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939200" y="2589405"/>
            <a:ext cx="114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VAČNATCI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709853" y="2404739"/>
            <a:ext cx="169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PLACENTÁLOVÉ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820193" y="4336726"/>
            <a:ext cx="40364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VARIANTA 1 – Na bázi všech ostatních savců jsou vejcorodí. Vejcorodí jsou </a:t>
            </a:r>
            <a:r>
              <a:rPr lang="cs-CZ" sz="2800" dirty="0" smtClean="0">
                <a:solidFill>
                  <a:srgbClr val="00B050"/>
                </a:solidFill>
              </a:rPr>
              <a:t>bazální vůči ostatním savcům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672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dirty="0" smtClean="0"/>
              <a:t>EVOLUCE NEMÁ VRCHOLY: KLADOGRAM LZE ROTOVAT</a:t>
            </a:r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836023" y="2774071"/>
            <a:ext cx="5721531" cy="33785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flipH="1" flipV="1">
            <a:off x="1900645" y="3972588"/>
            <a:ext cx="254727" cy="13831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2028008" y="3972589"/>
            <a:ext cx="832758" cy="6915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933582" y="2404739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VEJCORODÍ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547370" y="3589580"/>
            <a:ext cx="114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VAČNATCI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59969" y="3589580"/>
            <a:ext cx="169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PLACENTÁLOVÉ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820193" y="4336726"/>
            <a:ext cx="40364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VARIANTA 1 – Na bázi vejcorodých jsou všichni ostatní savci. </a:t>
            </a:r>
            <a:r>
              <a:rPr lang="cs-CZ" sz="2800" dirty="0" smtClean="0">
                <a:solidFill>
                  <a:srgbClr val="00B050"/>
                </a:solidFill>
              </a:rPr>
              <a:t>Vůči vejcorodým jsou bazální </a:t>
            </a:r>
            <a:r>
              <a:rPr lang="cs-CZ" sz="2800" dirty="0" smtClean="0"/>
              <a:t>všichni ostatní savci.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023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dirty="0" smtClean="0"/>
              <a:t>NĚKTERÉ VÝZNAMNÉ TAXONOMICKÉ ZMĚNY – PARAFYLIE A POLYFYLIE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14109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Prvoci neexistují</a:t>
            </a:r>
            <a:r>
              <a:rPr lang="cs-CZ" dirty="0" smtClean="0"/>
              <a:t>. Jsou </a:t>
            </a:r>
            <a:r>
              <a:rPr lang="cs-CZ" dirty="0" err="1" smtClean="0"/>
              <a:t>parafyletičtí</a:t>
            </a:r>
            <a:r>
              <a:rPr lang="cs-CZ" dirty="0" smtClean="0"/>
              <a:t> a uvnitř se nacházejí rostliny, houby i živočichové.</a:t>
            </a:r>
          </a:p>
          <a:p>
            <a:r>
              <a:rPr lang="cs-CZ" dirty="0" err="1" smtClean="0">
                <a:solidFill>
                  <a:srgbClr val="00B050"/>
                </a:solidFill>
              </a:rPr>
              <a:t>Diblastica</a:t>
            </a:r>
            <a:r>
              <a:rPr lang="cs-CZ" dirty="0" smtClean="0">
                <a:solidFill>
                  <a:srgbClr val="00B050"/>
                </a:solidFill>
              </a:rPr>
              <a:t> neexistují</a:t>
            </a:r>
            <a:r>
              <a:rPr lang="cs-CZ" dirty="0" smtClean="0"/>
              <a:t>. Jsou </a:t>
            </a:r>
            <a:r>
              <a:rPr lang="cs-CZ" dirty="0" err="1" smtClean="0"/>
              <a:t>parafyletičtí</a:t>
            </a:r>
            <a:r>
              <a:rPr lang="cs-CZ" dirty="0" smtClean="0"/>
              <a:t>, uvnitř jsou </a:t>
            </a:r>
            <a:r>
              <a:rPr lang="cs-CZ" dirty="0" err="1" smtClean="0"/>
              <a:t>Triblastica</a:t>
            </a:r>
            <a:r>
              <a:rPr lang="cs-CZ" dirty="0" smtClean="0"/>
              <a:t>.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Korýši neexistují</a:t>
            </a:r>
            <a:r>
              <a:rPr lang="cs-CZ" dirty="0" smtClean="0"/>
              <a:t>. Jsou </a:t>
            </a:r>
            <a:r>
              <a:rPr lang="cs-CZ" dirty="0" err="1" smtClean="0"/>
              <a:t>parafyletičtí</a:t>
            </a:r>
            <a:r>
              <a:rPr lang="cs-CZ" dirty="0" smtClean="0"/>
              <a:t>, uvnitř je hmyz a tvoří dohromady skupinu </a:t>
            </a:r>
            <a:r>
              <a:rPr lang="cs-CZ" dirty="0" err="1" smtClean="0"/>
              <a:t>Pancrustacea</a:t>
            </a:r>
            <a:r>
              <a:rPr lang="cs-CZ" dirty="0" smtClean="0"/>
              <a:t>.</a:t>
            </a:r>
          </a:p>
          <a:p>
            <a:r>
              <a:rPr lang="cs-CZ" dirty="0" err="1" smtClean="0">
                <a:solidFill>
                  <a:srgbClr val="00B050"/>
                </a:solidFill>
              </a:rPr>
              <a:t>Vzdušnicovci</a:t>
            </a:r>
            <a:r>
              <a:rPr lang="cs-CZ" dirty="0" smtClean="0">
                <a:solidFill>
                  <a:srgbClr val="00B050"/>
                </a:solidFill>
              </a:rPr>
              <a:t> neexistují</a:t>
            </a:r>
            <a:r>
              <a:rPr lang="cs-CZ" dirty="0" smtClean="0"/>
              <a:t>. Jsou polyfyletičtí.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Dvouděložné neexistují</a:t>
            </a:r>
            <a:r>
              <a:rPr lang="cs-CZ" dirty="0" smtClean="0"/>
              <a:t>. Jsou </a:t>
            </a:r>
            <a:r>
              <a:rPr lang="cs-CZ" dirty="0" err="1" smtClean="0"/>
              <a:t>parafyletické</a:t>
            </a:r>
            <a:r>
              <a:rPr lang="cs-CZ" dirty="0" smtClean="0"/>
              <a:t>, uvnitř jsou jednoděložné.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Zelené řasy neexistují</a:t>
            </a:r>
            <a:r>
              <a:rPr lang="cs-CZ" dirty="0" smtClean="0"/>
              <a:t>. Jsou </a:t>
            </a:r>
            <a:r>
              <a:rPr lang="cs-CZ" dirty="0" err="1" smtClean="0"/>
              <a:t>parafyletické</a:t>
            </a:r>
            <a:r>
              <a:rPr lang="cs-CZ" dirty="0" smtClean="0"/>
              <a:t>, uvnitř jsou cévnaté rostliny.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Plazi neexistují</a:t>
            </a:r>
            <a:r>
              <a:rPr lang="cs-CZ" dirty="0" smtClean="0"/>
              <a:t>. Jsou </a:t>
            </a:r>
            <a:r>
              <a:rPr lang="cs-CZ" dirty="0" err="1" smtClean="0"/>
              <a:t>parafyletičtí</a:t>
            </a:r>
            <a:r>
              <a:rPr lang="cs-CZ" dirty="0" smtClean="0"/>
              <a:t> a uvnitř jsou ptáci.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Ještěři neexistují</a:t>
            </a:r>
            <a:r>
              <a:rPr lang="cs-CZ" dirty="0" smtClean="0"/>
              <a:t>. Jsou </a:t>
            </a:r>
            <a:r>
              <a:rPr lang="cs-CZ" dirty="0" err="1" smtClean="0"/>
              <a:t>parafyletičtí</a:t>
            </a:r>
            <a:r>
              <a:rPr lang="cs-CZ" dirty="0" smtClean="0"/>
              <a:t> a uvnitř jsou hadi.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27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GRACIAS POR LA ATENCIÓN Y HASTA LUEGO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www.mrwallpaper.com/wallpapers/Viva-La-Ev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37" y="1647004"/>
            <a:ext cx="7351507" cy="459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9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SELEKCE – PŘIROZENÝ VÝBĚR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7760" y="1600200"/>
            <a:ext cx="3749039" cy="486591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Úspěch jednotlivých alel je dán tím, jaké účelné vlastnosti přinášejí jejich nositeli.</a:t>
            </a:r>
          </a:p>
          <a:p>
            <a:r>
              <a:rPr lang="cs-CZ" dirty="0" smtClean="0"/>
              <a:t>Alely, které generují </a:t>
            </a:r>
            <a:r>
              <a:rPr lang="cs-CZ" dirty="0" err="1" smtClean="0"/>
              <a:t>reproverzní</a:t>
            </a:r>
            <a:r>
              <a:rPr lang="cs-CZ" dirty="0" smtClean="0"/>
              <a:t> znaky, jsou z populace odstraněny, protože jejich nositel chcípne</a:t>
            </a:r>
            <a:endParaRPr lang="cs-CZ" dirty="0"/>
          </a:p>
        </p:txBody>
      </p:sp>
      <p:pic>
        <p:nvPicPr>
          <p:cNvPr id="7170" name="Picture 2" descr="http://www.naturfoto.cz/fotografie/sevcik/kolibrik-inka--kolibrik-venezu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0" t="4914" r="12209" b="62090"/>
          <a:stretch/>
        </p:blipFill>
        <p:spPr bwMode="auto">
          <a:xfrm>
            <a:off x="267651" y="3213462"/>
            <a:ext cx="2355758" cy="167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naturephoto.cz/img/clanky/originals/12-2005-52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0" t="12344" r="34875" b="62285"/>
          <a:stretch/>
        </p:blipFill>
        <p:spPr bwMode="auto">
          <a:xfrm>
            <a:off x="256812" y="5290456"/>
            <a:ext cx="1993129" cy="9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photosimon.cz/photos/kolibrik-mecozobec-15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8" t="19180" r="34767" b="50000"/>
          <a:stretch/>
        </p:blipFill>
        <p:spPr bwMode="auto">
          <a:xfrm>
            <a:off x="256812" y="1423851"/>
            <a:ext cx="3808067" cy="161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salix.cz/rs/image/200502021718_datura_stramonium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6" t="30675" r="22211" b="13940"/>
          <a:stretch/>
        </p:blipFill>
        <p:spPr bwMode="auto">
          <a:xfrm rot="5400000">
            <a:off x="2712153" y="3833229"/>
            <a:ext cx="2351313" cy="181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ásobení 7"/>
          <p:cNvSpPr/>
          <p:nvPr/>
        </p:nvSpPr>
        <p:spPr>
          <a:xfrm>
            <a:off x="1012039" y="944934"/>
            <a:ext cx="2567183" cy="2621227"/>
          </a:xfrm>
          <a:prstGeom prst="mathMultiply">
            <a:avLst>
              <a:gd name="adj1" fmla="val 77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ásobení 8"/>
          <p:cNvSpPr/>
          <p:nvPr/>
        </p:nvSpPr>
        <p:spPr>
          <a:xfrm>
            <a:off x="41490" y="4463169"/>
            <a:ext cx="2567183" cy="2621227"/>
          </a:xfrm>
          <a:prstGeom prst="mathMultiply">
            <a:avLst>
              <a:gd name="adj1" fmla="val 770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rstenec 9"/>
          <p:cNvSpPr/>
          <p:nvPr/>
        </p:nvSpPr>
        <p:spPr>
          <a:xfrm>
            <a:off x="444137" y="3213462"/>
            <a:ext cx="1872430" cy="1854927"/>
          </a:xfrm>
          <a:prstGeom prst="donut">
            <a:avLst>
              <a:gd name="adj" fmla="val 1393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7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MUTACE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replikaci DNA dochází v genetickém kódu samovolně k mutacím – chybám, které mohou generovat fenotypické změny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-91440" y="4624251"/>
            <a:ext cx="936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ATCACCCGTACAGCACAAGCTGGACCACAGCGCCGAATTGAAAAAAAGTGATCAGATCAATCATACATG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-91440" y="5685915"/>
            <a:ext cx="936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ATCACCCGTACAGCACGAGCTGGACCACAGCGCCGAATCGAAAAAAAGTGATCAGATCAATCATACATG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2194560" y="4993583"/>
            <a:ext cx="0" cy="692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5181600" y="4993583"/>
            <a:ext cx="0" cy="692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0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GENETICKÝ DRIFT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1865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Genetický drift je efekt, při kterém dochází k náhodnému úspěchu či neúspěchu jednotlivých alel v populaci.</a:t>
            </a:r>
          </a:p>
          <a:p>
            <a:r>
              <a:rPr lang="cs-CZ" dirty="0" smtClean="0"/>
              <a:t>Tento jev výrazně snižuje genetickou variabilitu jedinců v populaci. </a:t>
            </a:r>
            <a:endParaRPr lang="cs-CZ" dirty="0"/>
          </a:p>
        </p:txBody>
      </p:sp>
      <p:pic>
        <p:nvPicPr>
          <p:cNvPr id="6146" name="Picture 2" descr="http://upload.wikimedia.org/wikipedia/commons/b/b6/Random_sampling_genetic_drif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4251823"/>
            <a:ext cx="79248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45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GENETICKÝ DRIFT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388" y="1626326"/>
            <a:ext cx="8229600" cy="3977640"/>
          </a:xfrm>
        </p:spPr>
        <p:txBody>
          <a:bodyPr>
            <a:normAutofit/>
          </a:bodyPr>
          <a:lstStyle/>
          <a:p>
            <a:r>
              <a:rPr lang="cs-CZ" dirty="0" smtClean="0"/>
              <a:t>Význam genetického driftu podstatně roste při zmenšení velikosti populace</a:t>
            </a:r>
          </a:p>
          <a:p>
            <a:r>
              <a:rPr lang="cs-CZ" dirty="0" smtClean="0"/>
              <a:t>Čím menší je populace, tím méně alel se v ní nachází a tím více se projevuje drift. Při teoreticky nekonečně velké populaci by se drift neprojevoval vůbec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0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DRAFT – EVOLUČNÍ „SVEZENÍ SE“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Neutrální alely, které jsou na chromosomu v blízkosti genu, který generuje účelnou vlastnost, se v populaci rychle fixují s ním.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91"/>
          <a:stretch/>
        </p:blipFill>
        <p:spPr bwMode="auto">
          <a:xfrm>
            <a:off x="1869962" y="3214688"/>
            <a:ext cx="5628118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9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2">
      <a:majorFont>
        <a:latin typeface="Myriad Pro Light"/>
        <a:ea typeface=""/>
        <a:cs typeface=""/>
      </a:majorFont>
      <a:minorFont>
        <a:latin typeface="Myriad Pr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1500</Words>
  <Application>Microsoft Office PowerPoint</Application>
  <PresentationFormat>Předvádění na obrazovce (4:3)</PresentationFormat>
  <Paragraphs>335</Paragraphs>
  <Slides>47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48" baseType="lpstr">
      <vt:lpstr>Motiv systému Office</vt:lpstr>
      <vt:lpstr>             O PŮVODU DRUHŮ  A UČIVU ROZTOMILÝCH DĚTÍ</vt:lpstr>
      <vt:lpstr>CO JE EVOLUCE</vt:lpstr>
      <vt:lpstr>ROZLIŠENÍ EVOLUCE</vt:lpstr>
      <vt:lpstr>MIKROEVOLUCE</vt:lpstr>
      <vt:lpstr>SELEKCE – PŘIROZENÝ VÝBĚR</vt:lpstr>
      <vt:lpstr>MUTACE</vt:lpstr>
      <vt:lpstr>GENETICKÝ DRIFT</vt:lpstr>
      <vt:lpstr>GENETICKÝ DRIFT</vt:lpstr>
      <vt:lpstr>DRAFT – EVOLUČNÍ „SVEZENÍ SE“</vt:lpstr>
      <vt:lpstr>SPECIACE</vt:lpstr>
      <vt:lpstr>MAKROEVOLUCE</vt:lpstr>
      <vt:lpstr>KOEVOLUCE</vt:lpstr>
      <vt:lpstr>KOEVOLUCE</vt:lpstr>
      <vt:lpstr>EXTINKCE</vt:lpstr>
      <vt:lpstr>SOBECKÝ GEN</vt:lpstr>
      <vt:lpstr>TAJEMSTVÍ FLEGROVA MRAZÁKU</vt:lpstr>
      <vt:lpstr>JAK VISUALISOVAT EVOLUČNÍ PŘÍBUZNOST DRUHŮ</vt:lpstr>
      <vt:lpstr>PRINCIP KLADOGRAMU</vt:lpstr>
      <vt:lpstr>PŘÍKLAD NA PROCVIČENÍ</vt:lpstr>
      <vt:lpstr>JAK SE DĚLÁ KLADOGRAM</vt:lpstr>
      <vt:lpstr>MOLEKULÁRNÍ FYLOGENETIKA</vt:lpstr>
      <vt:lpstr>SEKVENACE</vt:lpstr>
      <vt:lpstr>Prezentace aplikace PowerPoint</vt:lpstr>
      <vt:lpstr>MODERNÍ METODY SEKVENACE</vt:lpstr>
      <vt:lpstr>SESTAVOVÁNÍ KLADOGRAMU</vt:lpstr>
      <vt:lpstr>Prezentace aplikace PowerPoint</vt:lpstr>
      <vt:lpstr>SESTAVOVÁNÍ KLADOGRAMU</vt:lpstr>
      <vt:lpstr>Prezentace aplikace PowerPoint</vt:lpstr>
      <vt:lpstr>Prezentace aplikace PowerPoint</vt:lpstr>
      <vt:lpstr>ZNAKY V JEDNOTLIVÝCH CLADECH</vt:lpstr>
      <vt:lpstr>APOMORFIE</vt:lpstr>
      <vt:lpstr>PLESIOMORFIE</vt:lpstr>
      <vt:lpstr>KONVERGENCE</vt:lpstr>
      <vt:lpstr>KLADOGRAMY A TAXONOMIE</vt:lpstr>
      <vt:lpstr>TRADIČNÍ TAXONOMICKÉ MYŠLENÍ</vt:lpstr>
      <vt:lpstr>TRADIČNÍ TAXONOMICKÉ MYŠLENÍ</vt:lpstr>
      <vt:lpstr>SOUČASNÝ POHLED: FYLOGENETICKÉ TAXONOMICKÉ MYŠLENÍ</vt:lpstr>
      <vt:lpstr>SOUČASNÝ POHLED: FYLOGENETICKÉ TAXONOMICKÉ MYŠLENÍ</vt:lpstr>
      <vt:lpstr>JAK TO DOPADLO S TRADIČNÍMI TAXONY: KTERÉ EXISTUJÍ A KTERÉ NE</vt:lpstr>
      <vt:lpstr>JAK TO DOPADLO S TRADIČNÍMI TAXONY: KTERÉ EXISTUJÍ A KTERÉ NE</vt:lpstr>
      <vt:lpstr>JAK TO DOPADLO S TRADIČNÍMI TAXONY: KTERÉ EXISTUJÍ A KTERÉ NE</vt:lpstr>
      <vt:lpstr>Prezentace aplikace PowerPoint</vt:lpstr>
      <vt:lpstr>BAZÁLNÍ TAXON A VRCHOLY EVOLUCE</vt:lpstr>
      <vt:lpstr>EVOLUCE NEMÁ VRCHOLY: KLADOGRAM LZE ROTOVAT</vt:lpstr>
      <vt:lpstr>EVOLUCE NEMÁ VRCHOLY: KLADOGRAM LZE ROTOVAT</vt:lpstr>
      <vt:lpstr>NĚKTERÉ VÝZNAMNÉ TAXONOMICKÉ ZMĚNY – PARAFYLIE A POLYFYLIE</vt:lpstr>
      <vt:lpstr>GRACIAS POR LA ATENCIÓN Y HASTA LUEGO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PŮVODU DRUHŮ  A UČIVU ROZTOMILÝCH DĚTÍ</dc:title>
  <dc:creator>Albert D</dc:creator>
  <cp:lastModifiedBy>Albert D</cp:lastModifiedBy>
  <cp:revision>56</cp:revision>
  <dcterms:created xsi:type="dcterms:W3CDTF">2013-01-28T13:25:56Z</dcterms:created>
  <dcterms:modified xsi:type="dcterms:W3CDTF">2013-03-10T19:08:46Z</dcterms:modified>
</cp:coreProperties>
</file>