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1" r:id="rId6"/>
    <p:sldId id="262" r:id="rId7"/>
    <p:sldId id="265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7" r:id="rId20"/>
    <p:sldId id="278" r:id="rId21"/>
    <p:sldId id="275" r:id="rId22"/>
    <p:sldId id="276" r:id="rId23"/>
    <p:sldId id="288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9" r:id="rId33"/>
    <p:sldId id="285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98D3EB47-65A7-464C-B7FB-6B22BB24ED8C}">
          <p14:sldIdLst>
            <p14:sldId id="256"/>
          </p14:sldIdLst>
        </p14:section>
        <p14:section name="Úvod do paleontologie" id="{91059021-48B3-4672-B532-D2FDD97DD2AF}">
          <p14:sldIdLst>
            <p14:sldId id="257"/>
            <p14:sldId id="258"/>
            <p14:sldId id="259"/>
            <p14:sldId id="261"/>
            <p14:sldId id="262"/>
            <p14:sldId id="265"/>
            <p14:sldId id="263"/>
            <p14:sldId id="264"/>
          </p14:sldIdLst>
        </p14:section>
        <p14:section name="Prekambrium" id="{2223AED5-A211-4F70-BAB5-4408FFCE094D}">
          <p14:sldIdLst>
            <p14:sldId id="266"/>
            <p14:sldId id="267"/>
            <p14:sldId id="268"/>
            <p14:sldId id="269"/>
            <p14:sldId id="270"/>
          </p14:sldIdLst>
        </p14:section>
        <p14:section name="Kambrická explose" id="{C136A2D0-4EA4-4188-BC97-7C6F6F049C14}">
          <p14:sldIdLst>
            <p14:sldId id="271"/>
            <p14:sldId id="272"/>
            <p14:sldId id="273"/>
            <p14:sldId id="274"/>
            <p14:sldId id="287"/>
            <p14:sldId id="278"/>
            <p14:sldId id="275"/>
            <p14:sldId id="276"/>
            <p14:sldId id="288"/>
            <p14:sldId id="277"/>
          </p14:sldIdLst>
        </p14:section>
        <p14:section name="Stratigraficky významné fosliní skupiny" id="{5A8D2864-B67A-4392-A5F4-A1C0B6A6DB02}">
          <p14:sldIdLst>
            <p14:sldId id="279"/>
            <p14:sldId id="280"/>
            <p14:sldId id="281"/>
            <p14:sldId id="282"/>
            <p14:sldId id="283"/>
            <p14:sldId id="284"/>
          </p14:sldIdLst>
        </p14:section>
        <p14:section name="První rostliny" id="{A3747C79-EF4D-4F25-B6F8-5446C5BDCCFF}">
          <p14:sldIdLst>
            <p14:sldId id="286"/>
            <p14:sldId id="289"/>
          </p14:sldIdLst>
        </p14:section>
        <p14:section name="Geologická období" id="{94A39ADA-0609-4C6F-854B-ABF1B6305738}">
          <p14:sldIdLst>
            <p14:sldId id="285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17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399B4-A973-4AD8-85FE-5191C7E8DF0A}" type="datetimeFigureOut">
              <a:rPr lang="cs-CZ" smtClean="0"/>
              <a:t>9.1.2013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4A4F3-4538-4CED-845E-B65D832F8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353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632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86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86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3761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3761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50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482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9564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723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6528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340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483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248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3063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6215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067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473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758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758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528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528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19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9543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33251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5674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5674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3144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2386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8496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36350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5647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2167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3242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6024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78809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0828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28628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9940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5241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60501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88877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988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58609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327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EE2DD-0285-41A8-8F2D-5069B00720C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4966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199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242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458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621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4A4F3-4538-4CED-845E-B65D832F803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382F-37C8-4F6B-9D76-048E20B6B536}" type="datetimeFigureOut">
              <a:rPr lang="cs-CZ" smtClean="0"/>
              <a:t>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6274-6DF2-4650-B8DB-463A1750D1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920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382F-37C8-4F6B-9D76-048E20B6B536}" type="datetimeFigureOut">
              <a:rPr lang="cs-CZ" smtClean="0"/>
              <a:t>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6274-6DF2-4650-B8DB-463A1750D1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95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382F-37C8-4F6B-9D76-048E20B6B536}" type="datetimeFigureOut">
              <a:rPr lang="cs-CZ" smtClean="0"/>
              <a:t>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6274-6DF2-4650-B8DB-463A1750D1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3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382F-37C8-4F6B-9D76-048E20B6B536}" type="datetimeFigureOut">
              <a:rPr lang="cs-CZ" smtClean="0"/>
              <a:t>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6274-6DF2-4650-B8DB-463A1750D1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382F-37C8-4F6B-9D76-048E20B6B536}" type="datetimeFigureOut">
              <a:rPr lang="cs-CZ" smtClean="0"/>
              <a:t>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6274-6DF2-4650-B8DB-463A1750D1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122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382F-37C8-4F6B-9D76-048E20B6B536}" type="datetimeFigureOut">
              <a:rPr lang="cs-CZ" smtClean="0"/>
              <a:t>9.1.2013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6274-6DF2-4650-B8DB-463A1750D1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324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382F-37C8-4F6B-9D76-048E20B6B536}" type="datetimeFigureOut">
              <a:rPr lang="cs-CZ" smtClean="0"/>
              <a:t>9.1.2013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6274-6DF2-4650-B8DB-463A1750D1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77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382F-37C8-4F6B-9D76-048E20B6B536}" type="datetimeFigureOut">
              <a:rPr lang="cs-CZ" smtClean="0"/>
              <a:t>9.1.2013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6274-6DF2-4650-B8DB-463A1750D1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617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382F-37C8-4F6B-9D76-048E20B6B536}" type="datetimeFigureOut">
              <a:rPr lang="cs-CZ" smtClean="0"/>
              <a:t>9.1.2013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6274-6DF2-4650-B8DB-463A1750D1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07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382F-37C8-4F6B-9D76-048E20B6B536}" type="datetimeFigureOut">
              <a:rPr lang="cs-CZ" smtClean="0"/>
              <a:t>9.1.2013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6274-6DF2-4650-B8DB-463A1750D1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5356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382F-37C8-4F6B-9D76-048E20B6B536}" type="datetimeFigureOut">
              <a:rPr lang="cs-CZ" smtClean="0"/>
              <a:t>9.1.2013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6274-6DF2-4650-B8DB-463A1750D1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8313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C382F-37C8-4F6B-9D76-048E20B6B536}" type="datetimeFigureOut">
              <a:rPr lang="cs-CZ" smtClean="0"/>
              <a:t>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06274-6DF2-4650-B8DB-463A1750D1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1298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59.jpeg"/><Relationship Id="rId7" Type="http://schemas.openxmlformats.org/officeDocument/2006/relationships/image" Target="../media/image63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openxmlformats.org/officeDocument/2006/relationships/image" Target="../media/image60.jpeg"/><Relationship Id="rId9" Type="http://schemas.openxmlformats.org/officeDocument/2006/relationships/image" Target="../media/image6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1916832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cs-CZ" sz="6600" dirty="0" smtClean="0">
                <a:latin typeface="Myriad Web Pro" pitchFamily="34" charset="-18"/>
              </a:rPr>
              <a:t>PALEONTOLOGIE</a:t>
            </a:r>
            <a:endParaRPr lang="cs-CZ" sz="6600" dirty="0">
              <a:latin typeface="Myriad Web Pro" pitchFamily="34" charset="-18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7584" y="3501008"/>
            <a:ext cx="6400800" cy="1752600"/>
          </a:xfrm>
        </p:spPr>
        <p:txBody>
          <a:bodyPr/>
          <a:lstStyle/>
          <a:p>
            <a:pPr algn="l"/>
            <a:r>
              <a:rPr lang="cs-CZ" dirty="0" smtClean="0">
                <a:latin typeface="Myriad Web Pro" pitchFamily="34" charset="-18"/>
              </a:rPr>
              <a:t>FOTOGRAFICKÁ SVĚDECTVÍ O DÁVNÉ MINULOSTI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1026" name="Picture 2" descr="http://www.natur.cuni.cz/portal/fakulta/aktuality/the-bioinformatics-roadshow-prague_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1"/>
            <a:ext cx="1129335" cy="112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avid\Desktop\BANNER F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19" y="0"/>
            <a:ext cx="4707981" cy="121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Volný tvar 19"/>
          <p:cNvSpPr/>
          <p:nvPr/>
        </p:nvSpPr>
        <p:spPr>
          <a:xfrm>
            <a:off x="355671" y="2671011"/>
            <a:ext cx="7496172" cy="2538663"/>
          </a:xfrm>
          <a:custGeom>
            <a:avLst/>
            <a:gdLst>
              <a:gd name="connsiteX0" fmla="*/ 221845 w 7496172"/>
              <a:gd name="connsiteY0" fmla="*/ 0 h 2538663"/>
              <a:gd name="connsiteX1" fmla="*/ 221845 w 7496172"/>
              <a:gd name="connsiteY1" fmla="*/ 108284 h 2538663"/>
              <a:gd name="connsiteX2" fmla="*/ 642950 w 7496172"/>
              <a:gd name="connsiteY2" fmla="*/ 625642 h 2538663"/>
              <a:gd name="connsiteX3" fmla="*/ 7356571 w 7496172"/>
              <a:gd name="connsiteY3" fmla="*/ 818147 h 2538663"/>
              <a:gd name="connsiteX4" fmla="*/ 5190887 w 7496172"/>
              <a:gd name="connsiteY4" fmla="*/ 2225842 h 2538663"/>
              <a:gd name="connsiteX5" fmla="*/ 5166824 w 7496172"/>
              <a:gd name="connsiteY5" fmla="*/ 2538663 h 253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6172" h="2538663">
                <a:moveTo>
                  <a:pt x="221845" y="0"/>
                </a:moveTo>
                <a:cubicBezTo>
                  <a:pt x="186753" y="2005"/>
                  <a:pt x="151661" y="4010"/>
                  <a:pt x="221845" y="108284"/>
                </a:cubicBezTo>
                <a:cubicBezTo>
                  <a:pt x="292029" y="212558"/>
                  <a:pt x="-546171" y="507332"/>
                  <a:pt x="642950" y="625642"/>
                </a:cubicBezTo>
                <a:cubicBezTo>
                  <a:pt x="1832071" y="743952"/>
                  <a:pt x="6598582" y="551447"/>
                  <a:pt x="7356571" y="818147"/>
                </a:cubicBezTo>
                <a:cubicBezTo>
                  <a:pt x="8114561" y="1084847"/>
                  <a:pt x="5555845" y="1939089"/>
                  <a:pt x="5190887" y="2225842"/>
                </a:cubicBezTo>
                <a:cubicBezTo>
                  <a:pt x="4825929" y="2512595"/>
                  <a:pt x="4996376" y="2525629"/>
                  <a:pt x="5166824" y="2538663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5637767" y="4862826"/>
            <a:ext cx="224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Myriad Web Pro" pitchFamily="34" charset="-18"/>
              </a:rPr>
              <a:t>ALBERT DAMAŠKA</a:t>
            </a:r>
            <a:endParaRPr lang="cs-CZ" sz="2000" dirty="0">
              <a:latin typeface="Myriad Web Pro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2297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Myriad Web Pro" pitchFamily="34" charset="-18"/>
              </a:rPr>
              <a:t>PREKAMBRIUM A VZNIK ŽIVOTA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18002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Nevíme, neznáme.</a:t>
            </a:r>
          </a:p>
          <a:p>
            <a:r>
              <a:rPr lang="cs-CZ" dirty="0" smtClean="0">
                <a:latin typeface="Myriad Web Pro" pitchFamily="34" charset="-18"/>
              </a:rPr>
              <a:t>Velmi dlouhé období, klimatické extrémy (snowball </a:t>
            </a:r>
            <a:r>
              <a:rPr lang="cs-CZ" dirty="0" err="1" smtClean="0">
                <a:latin typeface="Myriad Web Pro" pitchFamily="34" charset="-18"/>
              </a:rPr>
              <a:t>Earth</a:t>
            </a:r>
            <a:r>
              <a:rPr lang="cs-CZ" dirty="0" smtClean="0">
                <a:latin typeface="Myriad Web Pro" pitchFamily="34" charset="-18"/>
              </a:rPr>
              <a:t>…)</a:t>
            </a:r>
          </a:p>
          <a:p>
            <a:r>
              <a:rPr lang="cs-CZ" dirty="0" err="1" smtClean="0">
                <a:latin typeface="Myriad Web Pro" pitchFamily="34" charset="-18"/>
              </a:rPr>
              <a:t>Mikrofosilie</a:t>
            </a:r>
            <a:r>
              <a:rPr lang="cs-CZ" dirty="0" smtClean="0">
                <a:latin typeface="Myriad Web Pro" pitchFamily="34" charset="-18"/>
              </a:rPr>
              <a:t> </a:t>
            </a:r>
            <a:r>
              <a:rPr lang="cs-CZ" dirty="0" err="1" smtClean="0">
                <a:latin typeface="Myriad Web Pro" pitchFamily="34" charset="-18"/>
              </a:rPr>
              <a:t>prokaryot</a:t>
            </a:r>
            <a:r>
              <a:rPr lang="cs-CZ" dirty="0" smtClean="0">
                <a:latin typeface="Myriad Web Pro" pitchFamily="34" charset="-18"/>
              </a:rPr>
              <a:t>, </a:t>
            </a:r>
            <a:r>
              <a:rPr lang="cs-CZ" dirty="0" err="1" smtClean="0">
                <a:latin typeface="Myriad Web Pro" pitchFamily="34" charset="-18"/>
              </a:rPr>
              <a:t>makrofosilie</a:t>
            </a:r>
            <a:r>
              <a:rPr lang="cs-CZ" dirty="0" smtClean="0">
                <a:latin typeface="Myriad Web Pro" pitchFamily="34" charset="-18"/>
              </a:rPr>
              <a:t> jejich činnosti – stromatolity.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8194" name="Picture 2" descr="http://blog.idnes.cz/blog/3299/86799/stromatolity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47625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cez-okno.net/files/clanok-subory-2009/zdenek-burian-prekambriu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11285" r="9298" b="7724"/>
          <a:stretch/>
        </p:blipFill>
        <p:spPr bwMode="auto">
          <a:xfrm>
            <a:off x="5436096" y="3588985"/>
            <a:ext cx="3306058" cy="289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11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Myriad Web Pro" pitchFamily="34" charset="-18"/>
              </a:rPr>
              <a:t>PREKAMBRIUM – EDIAKARSKÁ FAUNA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4509120"/>
            <a:ext cx="8208912" cy="216024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Nevíme, neznáme.</a:t>
            </a:r>
          </a:p>
          <a:p>
            <a:r>
              <a:rPr lang="cs-CZ" dirty="0" smtClean="0">
                <a:latin typeface="Myriad Web Pro" pitchFamily="34" charset="-18"/>
              </a:rPr>
              <a:t>Obskurní organismy – typová lokalita je </a:t>
            </a:r>
            <a:r>
              <a:rPr lang="cs-CZ" dirty="0" err="1" smtClean="0">
                <a:latin typeface="Myriad Web Pro" pitchFamily="34" charset="-18"/>
              </a:rPr>
              <a:t>lagerstätte</a:t>
            </a:r>
            <a:r>
              <a:rPr lang="cs-CZ" dirty="0" smtClean="0">
                <a:latin typeface="Myriad Web Pro" pitchFamily="34" charset="-18"/>
              </a:rPr>
              <a:t> v </a:t>
            </a:r>
            <a:r>
              <a:rPr lang="cs-CZ" dirty="0" err="1" smtClean="0">
                <a:latin typeface="Myriad Web Pro" pitchFamily="34" charset="-18"/>
              </a:rPr>
              <a:t>Ediakara</a:t>
            </a:r>
            <a:r>
              <a:rPr lang="cs-CZ" dirty="0" smtClean="0">
                <a:latin typeface="Myriad Web Pro" pitchFamily="34" charset="-18"/>
              </a:rPr>
              <a:t> </a:t>
            </a:r>
            <a:r>
              <a:rPr lang="cs-CZ" dirty="0" err="1" smtClean="0">
                <a:latin typeface="Myriad Web Pro" pitchFamily="34" charset="-18"/>
              </a:rPr>
              <a:t>Hills</a:t>
            </a:r>
            <a:r>
              <a:rPr lang="cs-CZ" dirty="0" smtClean="0">
                <a:latin typeface="Myriad Web Pro" pitchFamily="34" charset="-18"/>
              </a:rPr>
              <a:t> v Austrálii.</a:t>
            </a:r>
          </a:p>
          <a:p>
            <a:r>
              <a:rPr lang="cs-CZ" dirty="0" smtClean="0">
                <a:latin typeface="Myriad Web Pro" pitchFamily="34" charset="-18"/>
              </a:rPr>
              <a:t>Ekosystém nepohyblivých či velmi málo pohyblivých organismů.</a:t>
            </a:r>
          </a:p>
          <a:p>
            <a:r>
              <a:rPr lang="cs-CZ" dirty="0" smtClean="0">
                <a:latin typeface="Myriad Web Pro" pitchFamily="34" charset="-18"/>
              </a:rPr>
              <a:t>Nálezy různě po světě – Británie: </a:t>
            </a:r>
            <a:r>
              <a:rPr lang="cs-CZ" dirty="0" err="1" smtClean="0">
                <a:latin typeface="Myriad Web Pro" pitchFamily="34" charset="-18"/>
              </a:rPr>
              <a:t>Charnwood</a:t>
            </a:r>
            <a:r>
              <a:rPr lang="cs-CZ" dirty="0" smtClean="0">
                <a:latin typeface="Myriad Web Pro" pitchFamily="34" charset="-18"/>
              </a:rPr>
              <a:t> – </a:t>
            </a:r>
            <a:r>
              <a:rPr lang="cs-CZ" i="1" dirty="0" err="1" smtClean="0">
                <a:latin typeface="Myriad Web Pro" pitchFamily="34" charset="-18"/>
              </a:rPr>
              <a:t>Charnia</a:t>
            </a:r>
            <a:endParaRPr lang="cs-CZ" dirty="0" smtClean="0">
              <a:latin typeface="Myriad Web Pro" pitchFamily="34" charset="-18"/>
            </a:endParaRPr>
          </a:p>
        </p:txBody>
      </p:sp>
      <p:pic>
        <p:nvPicPr>
          <p:cNvPr id="9218" name="Picture 2" descr="http://www.boinc.sk/sites/default/files/node/2010/12/ediacar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1628800"/>
            <a:ext cx="4345933" cy="268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EDIAKARSKÁ FAUNA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3250704" cy="2620888"/>
          </a:xfrm>
        </p:spPr>
        <p:txBody>
          <a:bodyPr/>
          <a:lstStyle/>
          <a:p>
            <a:r>
              <a:rPr lang="cs-CZ" i="1" dirty="0" err="1" smtClean="0">
                <a:latin typeface="Myriad Web Pro" pitchFamily="34" charset="-18"/>
              </a:rPr>
              <a:t>Spriggina</a:t>
            </a:r>
            <a:endParaRPr lang="cs-CZ" i="1" dirty="0" smtClean="0">
              <a:latin typeface="Myriad Web Pro" pitchFamily="34" charset="-18"/>
            </a:endParaRPr>
          </a:p>
          <a:p>
            <a:r>
              <a:rPr lang="cs-CZ" i="1" dirty="0" err="1" smtClean="0">
                <a:latin typeface="Myriad Web Pro" pitchFamily="34" charset="-18"/>
              </a:rPr>
              <a:t>Dickinsonia</a:t>
            </a:r>
            <a:endParaRPr lang="cs-CZ" i="1" dirty="0" smtClean="0">
              <a:latin typeface="Myriad Web Pro" pitchFamily="34" charset="-18"/>
            </a:endParaRPr>
          </a:p>
          <a:p>
            <a:r>
              <a:rPr lang="cs-CZ" i="1" dirty="0" err="1" smtClean="0">
                <a:latin typeface="Myriad Web Pro" pitchFamily="34" charset="-18"/>
              </a:rPr>
              <a:t>Charnia</a:t>
            </a:r>
            <a:endParaRPr lang="cs-CZ" i="1" dirty="0" smtClean="0">
              <a:latin typeface="Myriad Web Pro" pitchFamily="34" charset="-18"/>
            </a:endParaRPr>
          </a:p>
          <a:p>
            <a:r>
              <a:rPr lang="cs-CZ" i="1" dirty="0" err="1" smtClean="0">
                <a:latin typeface="Myriad Web Pro" pitchFamily="34" charset="-18"/>
              </a:rPr>
              <a:t>Tribrachidium</a:t>
            </a:r>
            <a:endParaRPr lang="cs-CZ" i="1" dirty="0">
              <a:latin typeface="Myriad Web Pro" pitchFamily="34" charset="-18"/>
            </a:endParaRPr>
          </a:p>
        </p:txBody>
      </p:sp>
      <p:pic>
        <p:nvPicPr>
          <p:cNvPr id="10242" name="Picture 2" descr="http://planetopia.webzdarma.cz/upload/979797877fd51acde9318d4c44710e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40768"/>
            <a:ext cx="2592288" cy="282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planetopia.webzdarma.cz/upload/4841356d6f7d56ef3a586695f7ff09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84310"/>
            <a:ext cx="31432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planetopia.webzdarma.cz/upload/4527e739e8e75bf41d1a0d8b314725d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537" y="4565524"/>
            <a:ext cx="2101007" cy="169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upload.wikimedia.org/wikipedia/commons/1/10/Charni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72816"/>
            <a:ext cx="194675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88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CO JE EDIAKARSKÁ FAUNA?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3610744" cy="5400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Nevíme, teorií je řada</a:t>
            </a:r>
          </a:p>
          <a:p>
            <a:r>
              <a:rPr lang="cs-CZ" dirty="0" smtClean="0">
                <a:latin typeface="Myriad Web Pro" pitchFamily="34" charset="-18"/>
              </a:rPr>
              <a:t>Živočichové, někteří (</a:t>
            </a:r>
            <a:r>
              <a:rPr lang="cs-CZ" i="1" dirty="0" err="1" smtClean="0">
                <a:latin typeface="Myriad Web Pro" pitchFamily="34" charset="-18"/>
              </a:rPr>
              <a:t>Spriggina</a:t>
            </a:r>
            <a:r>
              <a:rPr lang="cs-CZ" i="1" dirty="0" smtClean="0">
                <a:latin typeface="Myriad Web Pro" pitchFamily="34" charset="-18"/>
              </a:rPr>
              <a:t>, </a:t>
            </a:r>
            <a:r>
              <a:rPr lang="cs-CZ" i="1" dirty="0" err="1" smtClean="0">
                <a:latin typeface="Myriad Web Pro" pitchFamily="34" charset="-18"/>
              </a:rPr>
              <a:t>Dickinsonia</a:t>
            </a:r>
            <a:r>
              <a:rPr lang="cs-CZ" dirty="0" smtClean="0">
                <a:latin typeface="Myriad Web Pro" pitchFamily="34" charset="-18"/>
              </a:rPr>
              <a:t>) mohou být primitivní kroužkovci či </a:t>
            </a:r>
            <a:r>
              <a:rPr lang="cs-CZ" dirty="0" err="1" smtClean="0">
                <a:latin typeface="Myriad Web Pro" pitchFamily="34" charset="-18"/>
              </a:rPr>
              <a:t>vločkovci</a:t>
            </a:r>
            <a:endParaRPr lang="cs-CZ" dirty="0" smtClean="0">
              <a:latin typeface="Myriad Web Pro" pitchFamily="34" charset="-18"/>
            </a:endParaRPr>
          </a:p>
          <a:p>
            <a:r>
              <a:rPr lang="cs-CZ" dirty="0" smtClean="0">
                <a:latin typeface="Myriad Web Pro" pitchFamily="34" charset="-18"/>
              </a:rPr>
              <a:t>Živočichové z neznámé a dnes vymřelé větve</a:t>
            </a:r>
          </a:p>
          <a:p>
            <a:r>
              <a:rPr lang="cs-CZ" dirty="0" smtClean="0">
                <a:latin typeface="Myriad Web Pro" pitchFamily="34" charset="-18"/>
              </a:rPr>
              <a:t>Velcí prvoci</a:t>
            </a:r>
          </a:p>
          <a:p>
            <a:r>
              <a:rPr lang="cs-CZ" dirty="0" smtClean="0">
                <a:latin typeface="Myriad Web Pro" pitchFamily="34" charset="-18"/>
              </a:rPr>
              <a:t>Lišejníky či podobné útvary</a:t>
            </a:r>
          </a:p>
          <a:p>
            <a:r>
              <a:rPr lang="cs-CZ" i="1" dirty="0" err="1" smtClean="0">
                <a:latin typeface="Myriad Web Pro" pitchFamily="34" charset="-18"/>
              </a:rPr>
              <a:t>Vendobionta</a:t>
            </a:r>
            <a:r>
              <a:rPr lang="cs-CZ" dirty="0" smtClean="0">
                <a:latin typeface="Myriad Web Pro" pitchFamily="34" charset="-18"/>
              </a:rPr>
              <a:t> – vymřelá speciální větev </a:t>
            </a:r>
            <a:r>
              <a:rPr lang="cs-CZ" dirty="0" err="1" smtClean="0">
                <a:latin typeface="Myriad Web Pro" pitchFamily="34" charset="-18"/>
              </a:rPr>
              <a:t>eukaryot</a:t>
            </a:r>
            <a:r>
              <a:rPr lang="cs-CZ" dirty="0" smtClean="0">
                <a:latin typeface="Myriad Web Pro" pitchFamily="34" charset="-18"/>
              </a:rPr>
              <a:t>.</a:t>
            </a:r>
            <a:endParaRPr lang="cs-CZ" i="1" dirty="0" smtClean="0">
              <a:latin typeface="Myriad Web Pro" pitchFamily="34" charset="-18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864" y="1340768"/>
            <a:ext cx="4897437" cy="270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kimber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28" y="4298990"/>
            <a:ext cx="2529554" cy="2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Kimberallie2"/>
          <p:cNvPicPr>
            <a:picLocks noChangeAspect="1" noChangeArrowheads="1"/>
          </p:cNvPicPr>
          <p:nvPr/>
        </p:nvPicPr>
        <p:blipFill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13389"/>
            <a:ext cx="204152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641378" y="6206257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Kimberella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6792059" y="4114324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Gromia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66374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KAM SE ZTRATILI?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>
                <a:latin typeface="Myriad Web Pro" pitchFamily="34" charset="-18"/>
              </a:rPr>
              <a:t>Ediakarská</a:t>
            </a:r>
            <a:r>
              <a:rPr lang="cs-CZ" dirty="0" smtClean="0">
                <a:latin typeface="Myriad Web Pro" pitchFamily="34" charset="-18"/>
              </a:rPr>
              <a:t> fauna s nástupem kambria raketově mizí.</a:t>
            </a:r>
          </a:p>
          <a:p>
            <a:r>
              <a:rPr lang="cs-CZ" dirty="0" smtClean="0">
                <a:latin typeface="Myriad Web Pro" pitchFamily="34" charset="-18"/>
              </a:rPr>
              <a:t>Podle posledních nálezů možná někteří „</a:t>
            </a:r>
            <a:r>
              <a:rPr lang="cs-CZ" i="1" dirty="0" err="1" smtClean="0">
                <a:latin typeface="Myriad Web Pro" pitchFamily="34" charset="-18"/>
              </a:rPr>
              <a:t>Vendobionta</a:t>
            </a:r>
            <a:r>
              <a:rPr lang="cs-CZ" dirty="0" smtClean="0">
                <a:latin typeface="Myriad Web Pro" pitchFamily="34" charset="-18"/>
              </a:rPr>
              <a:t>“ přežili až do kambria</a:t>
            </a:r>
          </a:p>
          <a:p>
            <a:endParaRPr lang="cs-CZ" dirty="0">
              <a:latin typeface="Myriad Web Pro" pitchFamily="34" charset="-18"/>
            </a:endParaRPr>
          </a:p>
          <a:p>
            <a:r>
              <a:rPr lang="cs-CZ" dirty="0" smtClean="0">
                <a:latin typeface="Myriad Web Pro" pitchFamily="34" charset="-18"/>
              </a:rPr>
              <a:t>Pokud by nebyli </a:t>
            </a:r>
            <a:r>
              <a:rPr lang="cs-CZ" dirty="0" err="1" smtClean="0">
                <a:latin typeface="Myriad Web Pro" pitchFamily="34" charset="-18"/>
              </a:rPr>
              <a:t>ediakarští</a:t>
            </a:r>
            <a:r>
              <a:rPr lang="cs-CZ" dirty="0" smtClean="0">
                <a:latin typeface="Myriad Web Pro" pitchFamily="34" charset="-18"/>
              </a:rPr>
              <a:t> předkové dnešních skupin živočichů, kde by se tito předkové vzali?</a:t>
            </a:r>
          </a:p>
          <a:p>
            <a:r>
              <a:rPr lang="cs-CZ" dirty="0" smtClean="0">
                <a:latin typeface="Myriad Web Pro" pitchFamily="34" charset="-18"/>
              </a:rPr>
              <a:t>Jsou známy fosilie larev (morul, blastul, gastrul) něčeho z téže doby, co by mohli být živočichové.</a:t>
            </a:r>
            <a:endParaRPr lang="cs-CZ" dirty="0">
              <a:latin typeface="Myriad Web Pro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2301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KAMBRICKÁ EXPLOSE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4032448" cy="5733256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Z doby prekambria neznáme skoro žádné fosilie současných skupin živočichů.</a:t>
            </a:r>
          </a:p>
          <a:p>
            <a:r>
              <a:rPr lang="cs-CZ" dirty="0" smtClean="0">
                <a:latin typeface="Myriad Web Pro" pitchFamily="34" charset="-18"/>
              </a:rPr>
              <a:t>Náhle (před cca 530 miliony lety) se většina živočišných ‚kmenů‘ objevuje ve fosilním záznamu.</a:t>
            </a:r>
          </a:p>
          <a:p>
            <a:r>
              <a:rPr lang="cs-CZ" dirty="0" err="1" smtClean="0">
                <a:latin typeface="Myriad Web Pro" pitchFamily="34" charset="-18"/>
              </a:rPr>
              <a:t>Lagerstätten</a:t>
            </a:r>
            <a:r>
              <a:rPr lang="cs-CZ" dirty="0" smtClean="0">
                <a:latin typeface="Myriad Web Pro" pitchFamily="34" charset="-18"/>
              </a:rPr>
              <a:t> ve světě – </a:t>
            </a:r>
            <a:r>
              <a:rPr lang="cs-CZ" dirty="0" err="1" smtClean="0">
                <a:latin typeface="Myriad Web Pro" pitchFamily="34" charset="-18"/>
              </a:rPr>
              <a:t>Burgess</a:t>
            </a:r>
            <a:r>
              <a:rPr lang="cs-CZ" dirty="0" smtClean="0">
                <a:latin typeface="Myriad Web Pro" pitchFamily="34" charset="-18"/>
              </a:rPr>
              <a:t> </a:t>
            </a:r>
            <a:r>
              <a:rPr lang="cs-CZ" dirty="0" err="1" smtClean="0">
                <a:latin typeface="Myriad Web Pro" pitchFamily="34" charset="-18"/>
              </a:rPr>
              <a:t>Shale</a:t>
            </a:r>
            <a:r>
              <a:rPr lang="cs-CZ" dirty="0" smtClean="0">
                <a:latin typeface="Myriad Web Pro" pitchFamily="34" charset="-18"/>
              </a:rPr>
              <a:t> (Kanada),  Čína, Rusko…</a:t>
            </a:r>
          </a:p>
          <a:p>
            <a:r>
              <a:rPr lang="cs-CZ" dirty="0" smtClean="0">
                <a:latin typeface="Myriad Web Pro" pitchFamily="34" charset="-18"/>
              </a:rPr>
              <a:t>U nás Jince, Skryje – neprobádané </a:t>
            </a:r>
            <a:r>
              <a:rPr lang="cs-CZ" dirty="0" err="1" smtClean="0">
                <a:latin typeface="Myriad Web Pro" pitchFamily="34" charset="-18"/>
              </a:rPr>
              <a:t>lagerstätten</a:t>
            </a:r>
            <a:r>
              <a:rPr lang="cs-CZ" dirty="0" smtClean="0">
                <a:latin typeface="Myriad Web Pro" pitchFamily="34" charset="-18"/>
              </a:rPr>
              <a:t>, pravděpodobně s podobnou faunou jako velká naleziště vč. </a:t>
            </a:r>
            <a:r>
              <a:rPr lang="cs-CZ" dirty="0" err="1" smtClean="0">
                <a:latin typeface="Myriad Web Pro" pitchFamily="34" charset="-18"/>
              </a:rPr>
              <a:t>Burgess</a:t>
            </a:r>
            <a:r>
              <a:rPr lang="cs-CZ" dirty="0" smtClean="0">
                <a:latin typeface="Myriad Web Pro" pitchFamily="34" charset="-18"/>
              </a:rPr>
              <a:t> (zkoumají jen cca. 2 čeští paleontologové, mají od nás už </a:t>
            </a:r>
            <a:r>
              <a:rPr lang="cs-CZ" dirty="0" err="1" smtClean="0">
                <a:latin typeface="Myriad Web Pro" pitchFamily="34" charset="-18"/>
              </a:rPr>
              <a:t>lobopody</a:t>
            </a:r>
            <a:r>
              <a:rPr lang="cs-CZ" dirty="0" smtClean="0">
                <a:latin typeface="Myriad Web Pro" pitchFamily="34" charset="-18"/>
              </a:rPr>
              <a:t> i </a:t>
            </a:r>
            <a:r>
              <a:rPr lang="cs-CZ" dirty="0" err="1" smtClean="0">
                <a:latin typeface="Myriad Web Pro" pitchFamily="34" charset="-18"/>
              </a:rPr>
              <a:t>anomalocaridy</a:t>
            </a:r>
            <a:r>
              <a:rPr lang="cs-CZ" dirty="0" smtClean="0">
                <a:latin typeface="Myriad Web Pro" pitchFamily="34" charset="-18"/>
              </a:rPr>
              <a:t>.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4" name="AutoShape 2" descr="data:image/jpeg;base64,/9j/4AAQSkZJRgABAQAAAQABAAD/2wCEAAkGBhQSERUUExQVFRQWFxUZGBgYGBUVFxYUFxcYFRgXGBcaHSYeFxkjHBUVHy8gIycpLCwsFx4xNTAqNSYrLCkBCQoKDgwOGg8PGiwkHyQsLCwsLyksNSwsLCwqLCwsLCksLCwsLCwsLCwsLCwsLCwsLCwsLCwsLCwsLCwsLCkpLP/AABEIALcBFAMBIgACEQEDEQH/xAAcAAABBQEBAQAAAAAAAAAAAAAAAQIDBAUGBwj/xAA4EAABAwIEBAQFAgUFAQEAAAABAAIRAyEEEjFBBSJRYRNxgZEGMqGx8ELBByNS0eEUFTNy8WLi/8QAGgEAAgMBAQAAAAAAAAAAAAAAAAQBAwUCBv/EACsRAAICAQMDBAEEAwEAAAAAAAABAgMREiExBEHwEyJRYXGBodHxFDKRBf/aAAwDAQACEQMRAD8A8OBT2hMCc1BJIEqQJUEAlSIQA4NTSlhIoJHATogBDLdVI52ae91yztLI17jcHWZvrPmkLbA/k/kJz9d/Xqlpsn8/PJGcE6ckSc0aFPqUSDCcT8ojT6jW/wBUZJ0NERFp805lOUAKzhVzKWEWVw1PA2jQMHyKs4bDQRaTePSNeymFPKAIO89O37q4yiM0AG4MX0sCfO0pSdpq1dMtiGph8xGubTb5RAb9IRXwtwJnT1Ov+FtU6LR83zf2Ov1CeKLSWmJAgwNYbAie5A90n67yaf8Aix07HOVqJDfX8+yayw9PrEfutmrgyNQYvr1/JVfE4WDG0X89x21VqtT2KJdO+THOHtm7wPuovCnWco1V/FDtbRVgwkdBr7bpqM8rIhbSk8IqOJMTp/ZQuVioOhUD42TMTLsWBiUpWxN7/wB00LsoBKkQpIBCEIAEIQgAQhCAIAnNSBPYgkcEqAnQoyCQ1Ccl8NGSdLGSngT5/dAYldTIMRHZQ2dJMMxMSe3olYLp1MDf0Ugp6HdcN4Lo1t7iijMEaxcfuOqjZ0VilrB0m8bdwpnfM4kTmtJsQbXHtvrPqqtXYZVWd0V2NT8otINpn/qf7H7qZtDYiLweqkFDqq3MZjQ2inUoWmI/J+ySgLjzH3haGIpSBH/nZVxTOgBtJ/PopVmUROjRI0cOA9pzGIBI85091fxNFmY+FmgZAM0ZpLSSbWjX3Cr4dodlgHaR3kSR5lbnCcDUqOe6m0l7XZ88gAAkRJ0AlITlg14xwk2yocKQGyDJDo6akW6zJ9lfPDwKTHOOXM9wnoxuRuYgX3PmtI4NzK2RzQH8jpH6R/yG52gx6BX8TiM1RtKm3k8ICo6JlzC57nA7AuJ+iTlMZzxjxHLjDcnzWF79jF+p/uqL5iI5A9/NuSYIE7wGj3XUVaTWsyOFieWP0tyh0dZMyPwrCq4I/qcGtIeRJ0gXMDflgdSF1CZ01n9DDq4POHQ5rQ0Ew4wXG0AdSSs6ldpE9zPb80VvHjmkW/b/ACqr3tFMAA5zMk9JsAP3WnX/AKmPftY2UaqhDVbbRLnRF9AO/wCblW8ZQp0HAMqio4Dmcz5Q7+lriL/9vZNqWNjJnDU8mQQkcyI7pzklOC4ZjA3IE27DdXIUkhpKRKeyRdFYIQhAAhCEACEIQBAE9qYnNQSShycmgJ5b3/uPNcs6QJ7U1rZUjSuWXQQ4M3T3bHcaQka1TtYItIKqcsDUa8lUfurdNoLZkAj3I6q3wrh4q1A1zmsbqXOkADeenmu841wjh9HCvZTq0qtUOBpgG8ESSSJmwykaSJtNqLLVwX11uL3PPDTtprunsZNvyOq1P9rcGBzmFgPykzfpbcd+xCbSwMToTBnYeQ7m/sqXajRhQ3uVKNPKT3kekKzTpE6RoNRE+p9lZbhyNjyiZ8xa37q1hsGS9hc4c4MyHaX7XBVMrO41GrGxRFBnPMmxiCBDs1j35ZEDqo6mHDQxzHmSDmEGBcRzbz02hdf/ALS972U3Na3mZlzjwh8sjO4XuG9d5CzzgHkOhpaHF2eAA0AH2v23lcK0h1p7Gbg8EA0i5cJu0TsXXO1tuy7/AOFuJU8PTNCoM3+ovnt/LaC7K11pmGA+blz3CsI4McBDvljLGvV2+gcPWF1uE+GAQbfzKUAkSQ8GYcP6jzuBOullTKzc5tjBR0y88ZWxeDpQQwuyw4S4y50bW7EAbSFl/wCpdGQQLAAwMzo/Se0hdLRwDi0MLQzKTJJu4ED2kAn1Kr1aHhkVMgLv0kxbLLRGwlwEk7JPO5bCxJY5OfqMzARIfkMkSSRIaZOkQ0LBx1FzRPMcw0OuWJzf9bj2K6/DYZ+aq6cxqMcIF5ByuNtvTodlz/GOEim/KKjTZmZwdYEgPLd7AiPRXVy3GE8vCOSxWGIF9JMW1P8A2i+yz2HK7NAdEWOlto6bf+rex+CcIGZx3HabyBsCVntxBo1GPIDjTMhpbykzmId2stWqeUZXUV4eTLrzmLnauJJ9b+igexbTKprVi6o9lIcxmCQ0Xdla0SZkwB3vuVRxNIANMEt3kZZdqQDqdRdNRn2Myde2TNLVGVfqYeTs2ep0tv0VXw5n89lfGQjZDBCiUpCRWC4IQhSQCUJEIJFSIQggrp7UxPaUASJzSlgm533KIXJ2kSNapGJgtpf87qUtI+YH6quQ1DBJTZm0urTGQBAn86Kox3RXGEkTe2pEmEvPJoU4JqVFrj2PfLB89CtLB0J/lmZghhGQwZzXnY9jY6dFTwr2ky643vBP01VyhSDtbbTrr+FKTk0aldUZI9f+E6uCbh8lerTeWy1rHPD7ASAGklocNJbqAOi5ep8GVGg1g05KhdkmwbzZhmnVuUaOgggrHw+Ofk8LM3LZs+G06TDgYn3vYdAvWPhrjLH0fCPMxrWNkFzi4kc0yLR9LJXUpe1vHncpsjZ0ubI75e6+F9Hl2M4A5oJiCIJEQBmvA7QnYDhmcEA3DQAdhP6RPl9fVeocU+HBVDAzRgAALcpcBfmmARE37wsJvBvDcWvYBDiGkEza8iRLhGsntql7NcORirrYWR+zI/2oOY4NLngBkF1zcTlAmWxGoMRNlpYfhdJuFNR8txLpaAJGYuiLdB951kLo8DgGNYCJPKc0xFz06xKmPA21XZg8AGbATzRc30cASfZRFSb2WcidnWRzhtpJ+L9TkeG8Dyy9ofkOUnKLHKcxDwB8oGV0b27rqxwxxcCJDWxoYOlwbamW9IhOoYDw25GugSDIiSWkc0RGk77BangzoSdZBNpMTP8AldRjqQp1HUtvKMvjDA6XG+oba5MW1FtTfssHGtm4sZJaTENGgBEXtPlbouoxbCddDe02FvpE+6zMRgwGnM0HMTFvlcIIJOkST9bqqxNyZZ01qikjkakiGgO8QAy0ZhlbebiTe8xseyxzgyC6WZi5uUWBDXXytadrDXpK7rD4YUnlz2tNIiJuCA7KzMJ1Ehw6dFylbgR5a3K5jTLhBLXWLm5oPLm+UAaWKmK7GvXennzf4MrinD6Lg1lN2aocsuk5AANjES5xNrxl1uuO4nTcxxpuDgWn5SCC0nqOui9R4C9lB7XvZTEQcpdLmtM5cjZMG7YLvObrD4vwpmcvexpz1DVeA4Fzmj9LXczw0zM73OkJyuxR5KZtt6fGcLhcmeS0E73dEeQkk6dv20eHVwBSFSm2PELaedxFMGxcXZnTBJEgAC+uircQyse48x5pFzBOwdIkgDWOw6xntqNIywQ0EvvABO0tkQPXqn4rUjNteGb3xX8GVGPL2OZVa5rnuczlYDYvgE2bJAzbrjnU5dAOguZEd1qVeP1HUn09fEIzEF3ysENbAMQNZMlZdXEF8SLNECMrbd4Fz31KYrUktxCxxK5Ca4J4PZMITKE5IAkQhdFYIQhAAhCEAV09qYntQBM2PL6pyRj7f5Sk+i4LUPDVcw7WFrszi0gcoDczSehOYZfOCqlNvUH7KWm4dD7j6yFXIZrx3JqFEumJsNrwP7KxToWkT0NrKqDpp1m6sU61/uNPsqJ5HqdPcsMoQd1oYWh1+pVWkAYMH7WWrh2F0ZR2/tdJWyeDa6eCzk2uHUCAGue5rCf6Q8D0kGdd9l6H8KYikzmHIyCSSC0OMiATv2nr2XHcKwxAgOLf6tLOFpImbTqLwux4fgXEObTc7I0iSTmbm1JGltNegWZrerKI6zS4aWzpm8SNTQEX5b3cOumnqpqmBkyYOmomDOonQhQ8Op5GARDhNjoPQRI/Zabakx3T1cVYsze55eyWh4hwQDCCxMyLTJGvZTDCgSRv6qRqcnI0QxwLOcn3KzsPMWBjS1rIOJYJl7RlgOkgXNxM+qlbXBJaNR7bb+oXAYn4UxFSsDUYS0vaXOLvm6tkGcoEiYj3VM16e8Fkaoqjbn1JacHdkB4zAyHAXG42WBjeL024jwmAOJDvEcCIpZeVodO5MACdxGonW4FRyMdSDXAUnlgzD5mw1wcDvZ3uCuMPwFXbjHOa93gOqF4ykNc0EOnmc0wZMayQSbFRbU3FSS55/JZ08a9UlKXC2+zoq/DnNAaLkggE7SBJAm8awZVKvwVopOzQXZhlGwvAcWzck3vsQumdSPW2+yo43h4qAt2MC2uoMXNhFvTZKypxnY6q6mWVl4OI/wBrHil1QkgG8T/TmaS0RNzoNIN1kVsPTfGRzhkknMyQ4lwhhAmRfMZN7aQu9xvDMxDS8MMSYnlO7g619LHluVz2OxFPAvf4badQENaS8jO5rpDi0zkj5hfp3VcYNcmrDqNfHOOOx5r8Vuayo8Nhzc7iC4CX6bn5QIgAX2ssZtakGPMVGvbBDSxj2QRBJc4S2JETmjzW/wATplxbnEgE3pCWidGFphguey5/FcFc45GAueHBpaGnMXEwB/8ARm1lo0yWMMrvg87C8frYQtpuwrXMLQA5pIeSWt+a9rmbCy52o3cwSe9/YLQrYJzHFjhlIkGZsRrMXUNeocobMtEx/eIH1TsHjgzrK/kouKaD2UhYlc2D8pE6TKvyJOLIEJ72EWMe4P2TF2ilrAISolSQIhCEAV09qansCAJWqRm94/dNDO6e4DpB9TK4yXJAE5t//UhaP6gfQ/untZ6rhl0UPYVYptm15JjqmijadY1G4HXyT6ToI6DvH1VEnkerWC6DlMQZHWxHpsVq4LEuAzE6GADYmfz6rMo0M7pBud7ujztdbOCoAQTlBOhETI6gHXzSFrWDZoybXDcQbC4cZG4gnW43IkXXZcCxT2gg5yTAgFplpmRGhO2m4XJ4KnLSMxAAmJmSextuOpXacDYS0OFiJGctzAHaT1NtB0WZLkt6lrRudZhJDNxAt2FtQNlpUCRY3WdwuoHiCSTpuNLCesi61Gt7LR6aL2kjyN7xJpipuKY4scGEBxBAJuAesKQBY9PijmYhzKroaSG0wGzJNxLhcHUAbxKflKMElLuVVwlLLj23MbinE62Ga7w6QOIcQGg5yx9xmIcdyALd+y6rB40PbtmFnASQHADMAYvBOoUtWg10ZgDBkSJgpbBV1Uypbw9i226NkV7d/kzqvxHRDsoLnHOacNa4w5ozOk6AAEX7q+yrIHf7FQMwbRUc+OZwHT9Mx9z7qZkm4t1QrLG93+xXPRj2/uLVZ0VN9GDmBhxNzrY6qzWxOUX9O/aFFhMQyo3MxwcJ1CptUJS25JjqSz2M7idJ7jM8sOmwPzAje4I/IXnPHMFTANI5eQEkyed4IMNDozWi3a3Reo4vDkyGk36EAydL+64TjnB2ipz1PDzx8gc4i1yADE5gDFjfVZ9mVI2v/OsXDf8Azz8nnXEgyQAwMjXQ5o3P+D7Kt4cEPbqbNiWlhmJBaRlHlK1MZhhOVpzuJBBIJ02IIg6ad1SxnDn5ScvKIEsAaDNxMiZ7q6Evs15w+jLrYMFrn8xfO5GVw3cTmnVZD3Dod7LbbweoZyAPIbMBwdAGt2/LHQrNr0LwWQehmSfXVO1y+xC2GTL/ANM505QTFzAmB1PQKu8K4WgOuD3Gnp2Ta+HLnEsaY6Al8DzAT0ZGPbX8FFEqSoB0j3+spiuTEWsDUJSgQujkEiIQgCBSUyo1LSqRoB6gH7qARLmT/FkQVCE5pXLRbGbRIFNlcRmIMTExYnz0lV80qRq5ZbBkrLQYsPLVXmODgYaZ115W94291Uogdyfz3V6jh4brB1sdu8b9iEtYzQog2S4Jju594n+62sHhnzoNhobf/P8A6s+hXyxqIvF5nr5rcwdTMG3Nzod/a/us66TN6iKS3Nvh3DS+3iAC2YlpgMm4tLgJOm67HAYOW02yA0SGva3JDRoXAmSSfpCwOC4poDSTlLTAyDbUzN83YTuuywWKzsiRmcC4G2Yx1JHS3kFnvd4Yv1c5R48+zoMHhmjLcOyiBAEeYG3oryoU/wCXScZOkmAXGYiwa0k+xXEt+JMZRwbKtQ5ajcSWOpVKeV1VtV8sEwMli6DAEQTpB2aWow4PM+lK2Wz+j0CrXy6i3WyWnQaJMTLs3W8RI6LL4nxLNhjWo5XkNzAFxDbgjmy3te3XpqOU/h9/EL/Uv8Gq1zal3fLDabQAGs//AFABJiBZd69M/duu30EaJSg5R7cne08cx1R1IOl7A1zhB5Q6Q2TpJymylLE1uW5AEm5IAuRaT10hKagCvc443Yt+BwCVI18rzD+MXxdicG/DihVNMEOdyi7nNIEOmzhB0852U6kllHdVbslpO6+IeDnENa2QAHAuB0cBsqPwvwWrhw8PfmBdywGgZegA0G/rovO/4XfGGJfiXMfNSk6DUcA6q8OuA/M2bZjJJtcr1Y4wcwaZyxJERJGaJ6xHuFm26devuPWepXD0E0488DsRSDhqYm/TW64/j9BrBmL5OWDJMQXESCDeO3XzW8eLAtAdrbN0E76aXjeYXN8cpglxiC0DmkCddTaJWdZKMt0OdDXKE8SKvEq+Faw06dOpDg0wHDK2oLgxJzRZcvxjh7WPGSsx5J5jZoa7eWvAA8g46K9jcc9gDGEVGtdmIcAQ1245rEWHbsqmK+IhBa6nSjXLTaaYeSZ5tR16RddxbZsRrlBbZf6/yc5xJjWtBY+4+aQACZ/TzEH6LJqhxBqENdrBBDCI6Brhf0W1jeIg5jTaGZv0tawiNpkSIWDVbm1fuZsJHkLBP1ZKLl8mZWrTOaXE7yZ/z6ptN7ADmzEnQtdkynvynN9FJiqBF5kdRFvOFTe1aUMNGFdlMSu9piGkHcl0z30soJUh80mYdB9VethGSyMlKEhSgrorEQhCkggTmpie1AErXJU1qdKhnSHsbKlbZRNKeKiraGINIsMep24g7WtG6pscrFG+mvoqZRHqpt7F/D1Dv9ZN1uYPEEHO7K6B5fQRpr7LDwkbHpr9Vs0JkBsQZhxBaY/qNicutgs+1bm1RLETquC4poAAcQX2EZnFx7gHfp9V23DA9uVjhlaMsEMmXAlsGLE66LiuBPpkBzXOa9oBLs1i8b5TcAeomF3HAsUKlXnLhUZDm5iJcYiMg/TfUW9VnOOZYOOql7W8eef0dbgqRBOa5MH1K4L4p/hdVqVDXoV3OrPrl7hUIFMMc3INB+kW0uDGy9BzaagxMXt5rN4tx5tJjvmJiRla43d8oJsBsLrUUowhhnnapWa8w5MbD8IfhMMKNBraeak6wLXE12tHK1zhJa4l7s0SCDYTC87+Hca2jUa8UnGXOcQ7ne3MSGguBAvBEERy6gmF2NX48Lyx3/CxzhTBdz6gZsxsGO5h3hrrWlQfD2Hw9LFPbSb/ADHsAlv/AB5Q0kjxHCXF/LNtY0kJOyzOUa1MZVxbsW783Z2vw05xw1PO4PJEhwtmabgwSYOxHUK7j6eZhiQRe32VPDMNOmAC0uDbQTE7kAkn1m6d40tEktJLdokiDEHSYP1Uu1aNDMmUW7HNfIvDqNRuYOHKSYuDb0+q8x/ih8IkFlSmK1cvdVL3HM8sbylrRYw0SfsvV3YtpmDeY9dUzxcrZLrDV2lo1j2U6oweIssqvnCevHPb5PKfgL+HoY0V8S19N7HgslxAMOy5H04HKTBmbhy61xNNlV7iX5crYDWCADzGQJcAXE30Fo67WNwBMVQA4tMkFxEgTN9N9DZcpjMQ1tVwY7L4pc9he2LER4ZgC0ibnqqbW5byHqn6ryv6+vkt1MBVvDqfhVWh8GRN5LQCPnADjpsFyeNxrm1IcHZQOVxYQXAnXcG8tEW91o4/jGVppvIY2XZKZJ5XF+smSGmCI1h03XO/7iMSP5uJc2pGUNLc4flJgS10Cwi4v3XKgnwaVKlDLlx5v/Jm4rGl5eWtIAvlGm3Q2H2Tajm1ByVGB2WXNfyejHGxPaR6rJdxMsqF1Jxm9pPnlnWR17IxnE21jmy5SWkOtmBqRMgi4n6X1Tcamjud64yQYljmHmA1PePL7qiajZlwMGxy2jobj6JX1yAL6aEEfRU61WU7XAzrrhX1BrJ7QoHvnX33+iGYkje242PminSzOgEAnS9kyo4M+Vmrghc1RlOeCCQUwlXISkxJSykQuykEIQgCBOamp7UAPATk0JVBI4FKCmJ+YRH1UM6TJmNjVWqVRskmD0BkD2bf6+azw5SAFVSjkarswbWH4bV8PxssUg4NzGIzG8Aam2wWnXxDTOUEhrRo0TrcvcO8ACI/fmqLtATF/Y/srVNxLiGkW3GkDV3f90rOvL3NKu7COuwDKtOsA5tRt2zIFswaRm73FotbyXqnC+JUyHPyVmhpbczztacshzdpNxfTrZea/DmPqCplIqv8Wm+9Y5bNJLaggktaACSeth39VwlB7sI3w6jSSMwznPkbcgBkajW5ss+yPuOrbMxWfk6BnE6c6xYuvawMG35quS+IsQaFKqHVDUzPpvb/ADC05HE/q/S35Rm7eSw+O8cNRhbndTptvUJ8MVq4Mj+VmiBGcmTECy84xXEvEmoXF1y0FwBe8Aky6DrBGvlsunqmjnpumUZc+I7fh+OptblGQmBLCC7NYtHM67rOaRYajoFv4TjgkEhpOWBZrSCBDQ07WMGPRcBhsaBUYc0B/hE5hm+YAEuJGxDoH/q1sJjSJM5mCYIED5Tq3QwBoUnOLRqumM0elcOccmeCWuNzNg03AAiwgk+epV5mLa6S3rqdA2CZ6bLmXcRD6FOAQ4lzss6gRAzaZraeauUeJQ6+bnLYkhoaYAynyDT0mFVqxsZdnTt5fff9jbfjXgQQL2B0FoiT7pPFMSbCBbtOkR+QsrGYzK0ZgSP0g6B4kGTrPlqilj9c2oMAkExrDT1RKee5Uun2ykbbMdlEu+UzcbWm/VcR8TYwZAYJAdcGbDXQEAiQJPa+oXQ4biGZgaQAP6wDruC3a2y5X4rqNY4ENA08nXIkdnCFLm5JIa6KlRtw0YuPxWHe0+JSzPGZzXiplLgYNp1gzyn0JBXOcbrMNb+VT8JhbLZLs1xqSTaSNB19Fv4t7KgjMIpDK1sZS4OcXRANyL9lzWLewueKQzwHEOeJcWTu2wB7jf1TdJoWJRXcym0jcONxIaQR0u0giTIkQdws97WiRMQCQYmSIIEtmPMyLe3Sn4WeaTy/OKktyWBp1C45criSA3a8/ZZnHONO8WBh24dzWCnUYGxLh+sg6OPX+60a3ngx7njkyKmIdd4Li6dZB2uCPzdVA8336+Sc55t0FtPoUw4gzItta3ZOKJnzmNc1RuKm8B2TPYtmDcSDtI1HmoSrEUSAP63QW9E2ELrBVn5Fc2NUgSgpCpIH1Kk7AeUgfdCYhAECe1MTmoAkCVIEqABOt6/numoCglCtU4BzQAZ+qgFrpzHXvpv3XLRZF4LNCuQ60G++h7HsrNN0gzEZrwAPaLka2EBZwcrLapsc1506d+3T0VUojMLPk9Pq8QacNSdTpsIHzOYwUzTgE5SC7mIZJnYmdgVfw3xbWYx9VlJ8htL5MooMaRmbTMCSSS0uAudJAXmb8e9pD6oc5tWTexqAHXszMNLTlHRWX8WeKP8AzVWZi1zWiQHAckNOhgFxnSfNIPpxz1otYYcX4w6sc1WmA8thpMiG5yZa3SIkSZ37RUpBzcsxDmyPK4mB3BVHGVZeSCTc6nMQP+2/mp8LXDXBwvF76TeAmHXiOwV3+43MDhn1nuIb8gzRIBgvyACfmMn6FaHDsfYjMWkie2sR6xHsuf4bWLKohwEtdczEXG/mblWsNiBnA5XZSbkkAgC3eJulLazTovzszscPjopTLg1oMZbnOXOAcT/SIAWvS40wANBJjKGuMEuIk8x2/wAri6+MdQbTAeD4lIOiPlbUDm5b9iXT3CjweOOcNJOvTS4zW66pJ0bZHNUZcnqVXj+ZrcwIBJjUlpvJBPYeVihvES8lpcGuBMA3znQgeZn0JC4wcecOVosKcCbzmF46Wm37qenxKGm/NOpEkHcdrpVwZEemjwjuW44mS7kkAHoC0wQRtofdZPFHSSx/KCRcQRm1APQSTbv2WH/qiBL5l4BEGbOgz7jTXX1TGcTHzB0mGgjsNHSfS3buo0vIQ6fS9jB4oQZcLGJNgATLiHNjQQL+qwsHjMlVrngOZnaS06wCCQCNCQI7ytvHOzPde22hhs6eiweJ0wCWmQRYaRM3HktKj4Oeqj7cn0LwSvQrsyNGemC1wkAB1MiWOjcCMt4Ii68l/jVVwz8UHUZ8UANqaZIA5Y77eywPhH43q4CqHNlzJHiMPyvZuIPynuFg8b4gyriKr2NLGOe5zW/0gmY7J2qpxZ52SUZN5KTgSINtYVeVK6vOqiJT0c9xWxrsI5yahCsQs2CEqRSQCEIQAIQhAFdPamJ7UAPCckCVAAhCEALKEMdBkieyQqCRQrGFYHGC7L9h1JPQa9VDSZJiQB1KmxHhgkNvBgG/N1PYdFy/g7i8blvHU4pMdnzA5gxpPMGTZxaPkBjQ/YBV8djM5bzPe1jGsbmgQGjRoHytkmB6nVVEue0QP32/soUcEueSSRHe37z+dk+m6I3NyRt2UBP0UrHQDPa3W4mfz7IaOoz3LdSqZnUkkGNwdYHTurVXEhzswFoYSCZk7z2Jn0WbMa7keUCf8pwdA8/7qhwHa7mmamP4w6pW8Q62gACAGiGgDSLCymHERkAgZznl0mSDBuNJ1M+axBV2I6/aB7KWnVgH86/3HsuJVLBfX1DydTW4lTc+WNLGBpLRMkHLIk780+62+CcQYKdVpaXufABtLQCXZuxkD0K4cYwgCLAgt9Igq/w7GmIO5b3sLf3SFtGxr1XqbUWbmHrm7dSHa6WifvCkfVMgmRBPe4kifOyxxXnNBvaOik/1xyQdSfWLEjvbRUOtj3qIXG1WzDdRvOvZZuJqTc779Op/O6TEVvYx6d1UxNe/TqP3/OqbrrEL7lugx2LLw0O1aMoNrtGgJ3jvtCzXhW3VIJB3sexGn53VNxT9awYN7yROCRPc786JkphCEhChCF0VghCEACEIQAIQhAFdPahCAHhOQhAAhCEACEIQAIQhACgShjZIA1P7oQoZKJ8Rg3U6j6bozMJDt7gwY9VAUiFzB5SZ1JYeCQG35oLfnkpDUm3W3okQoaLItkZcpnYkkAQLRoI0AF/ZCFOEQpNMcKphXcHVhw9b+iEJexLBodPNqSf4JaGKMyYsNOt7/dLVxNhGwg+YJv7R7IQqXFZHlZLHJUfidlHnkHshCuUUhF2Sk9yOq05c02Jj2H57KFzpQhWxE7HvgjckQhWoXlyCEIUnIIQhAAhCEACEIQ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7984" y="2276871"/>
            <a:ext cx="4392488" cy="291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Přímá spojnice 5"/>
          <p:cNvCxnSpPr/>
          <p:nvPr/>
        </p:nvCxnSpPr>
        <p:spPr>
          <a:xfrm flipV="1">
            <a:off x="4860032" y="1844824"/>
            <a:ext cx="3528392" cy="33843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4860032" y="2132856"/>
            <a:ext cx="3680792" cy="29523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48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9776" y="52783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ARCHEOCYATHA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48064" y="1556792"/>
            <a:ext cx="3682752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Možná </a:t>
            </a:r>
            <a:r>
              <a:rPr lang="cs-CZ" dirty="0" err="1" smtClean="0"/>
              <a:t>porifera</a:t>
            </a:r>
            <a:r>
              <a:rPr lang="cs-CZ" dirty="0" smtClean="0"/>
              <a:t>, neví se.</a:t>
            </a:r>
          </a:p>
          <a:p>
            <a:r>
              <a:rPr lang="cs-CZ" dirty="0" smtClean="0"/>
              <a:t>Pohárovité struktury vytvořené živočichy, které tvořily obdobu korálových útesů v kambriu.</a:t>
            </a:r>
          </a:p>
          <a:p>
            <a:r>
              <a:rPr lang="cs-CZ" dirty="0" smtClean="0"/>
              <a:t>Vápenaté, přisedlé schránky s póry.</a:t>
            </a:r>
            <a:endParaRPr lang="cs-CZ" dirty="0"/>
          </a:p>
        </p:txBody>
      </p:sp>
      <p:pic>
        <p:nvPicPr>
          <p:cNvPr id="2050" name="Picture 2" descr="http://geologie.vsb.cz/paleontologie/paleontologie/zoopaleontologie/Kmen%20Archeocyatha_soubory/image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1484"/>
            <a:ext cx="2160240" cy="33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geologie.vsb.cz/paleontologie/paleontologie/zoopaleontologie/Kmen%20Archeocyatha_soubory/image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48768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geologie.vsb.cz/paleontologie/paleontologie/zoopaleontologie/Kmen%20Archeocyatha_soubory/image0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184" y="1195783"/>
            <a:ext cx="1943310" cy="259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3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MĚKKÝŠI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4042792" cy="5445224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Poprvé se naplno exprimují v kambriu, ač existují náznaky i v </a:t>
            </a:r>
            <a:r>
              <a:rPr lang="cs-CZ" dirty="0" err="1" smtClean="0">
                <a:latin typeface="Myriad Web Pro" pitchFamily="34" charset="-18"/>
              </a:rPr>
              <a:t>ediakaranu</a:t>
            </a:r>
            <a:r>
              <a:rPr lang="cs-CZ" dirty="0" smtClean="0">
                <a:latin typeface="Myriad Web Pro" pitchFamily="34" charset="-18"/>
              </a:rPr>
              <a:t> (</a:t>
            </a:r>
            <a:r>
              <a:rPr lang="cs-CZ" i="1" dirty="0" err="1" smtClean="0">
                <a:latin typeface="Myriad Web Pro" pitchFamily="34" charset="-18"/>
              </a:rPr>
              <a:t>Kimberella</a:t>
            </a:r>
            <a:r>
              <a:rPr lang="cs-CZ" dirty="0" smtClean="0">
                <a:latin typeface="Myriad Web Pro" pitchFamily="34" charset="-18"/>
              </a:rPr>
              <a:t>)</a:t>
            </a:r>
          </a:p>
          <a:p>
            <a:r>
              <a:rPr lang="cs-CZ" dirty="0" smtClean="0">
                <a:latin typeface="Myriad Web Pro" pitchFamily="34" charset="-18"/>
              </a:rPr>
              <a:t>Poznáme je podle raduly</a:t>
            </a:r>
          </a:p>
          <a:p>
            <a:r>
              <a:rPr lang="cs-CZ" i="1" dirty="0" err="1" smtClean="0">
                <a:latin typeface="Myriad Web Pro" pitchFamily="34" charset="-18"/>
              </a:rPr>
              <a:t>Wiwaxia</a:t>
            </a:r>
            <a:r>
              <a:rPr lang="cs-CZ" dirty="0" smtClean="0">
                <a:latin typeface="Myriad Web Pro" pitchFamily="34" charset="-18"/>
              </a:rPr>
              <a:t> – účinná obrana proti predátorům</a:t>
            </a:r>
          </a:p>
          <a:p>
            <a:r>
              <a:rPr lang="cs-CZ" i="1" dirty="0" err="1" smtClean="0">
                <a:latin typeface="Myriad Web Pro" pitchFamily="34" charset="-18"/>
              </a:rPr>
              <a:t>Nectocaris</a:t>
            </a:r>
            <a:r>
              <a:rPr lang="cs-CZ" dirty="0" smtClean="0">
                <a:latin typeface="Myriad Web Pro" pitchFamily="34" charset="-18"/>
              </a:rPr>
              <a:t> – náznak, že by mohl být prvním hlavonožcem</a:t>
            </a:r>
          </a:p>
          <a:p>
            <a:r>
              <a:rPr lang="cs-CZ" dirty="0" smtClean="0">
                <a:latin typeface="Myriad Web Pro" pitchFamily="34" charset="-18"/>
              </a:rPr>
              <a:t>První mlži</a:t>
            </a:r>
          </a:p>
          <a:p>
            <a:r>
              <a:rPr lang="cs-CZ" i="1" dirty="0" err="1" smtClean="0">
                <a:latin typeface="Myriad Web Pro" pitchFamily="34" charset="-18"/>
              </a:rPr>
              <a:t>Halkieria</a:t>
            </a:r>
            <a:r>
              <a:rPr lang="cs-CZ" dirty="0" smtClean="0">
                <a:latin typeface="Myriad Web Pro" pitchFamily="34" charset="-18"/>
              </a:rPr>
              <a:t> – </a:t>
            </a:r>
            <a:r>
              <a:rPr lang="cs-CZ" dirty="0" err="1" smtClean="0">
                <a:latin typeface="Myriad Web Pro" pitchFamily="34" charset="-18"/>
              </a:rPr>
              <a:t>možnáměkkýš</a:t>
            </a:r>
            <a:r>
              <a:rPr lang="cs-CZ" dirty="0" smtClean="0">
                <a:latin typeface="Myriad Web Pro" pitchFamily="34" charset="-18"/>
              </a:rPr>
              <a:t> asi příbuzný </a:t>
            </a:r>
            <a:r>
              <a:rPr lang="cs-CZ" dirty="0" err="1" smtClean="0">
                <a:latin typeface="Myriad Web Pro" pitchFamily="34" charset="-18"/>
              </a:rPr>
              <a:t>wiwaxiím</a:t>
            </a:r>
            <a:endParaRPr lang="cs-CZ" dirty="0" smtClean="0">
              <a:latin typeface="Myriad Web Pro" pitchFamily="34" charset="-18"/>
            </a:endParaRPr>
          </a:p>
          <a:p>
            <a:r>
              <a:rPr lang="cs-CZ" dirty="0" err="1" smtClean="0">
                <a:latin typeface="Myriad Web Pro" pitchFamily="34" charset="-18"/>
              </a:rPr>
              <a:t>hyoliti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4" name="Picture 7" descr="Wiwaxia%20980434%20(-21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2880617" cy="220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fc08.deviantart.net/fs70/i/2012/033/b/b/wiwaxia_by_malvit-d4of87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843" y="3978279"/>
            <a:ext cx="3891105" cy="266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062238" y="3522987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Wiwaxia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87088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OBSKURNÍ ZVÍŘATA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 smtClean="0">
                <a:latin typeface="Myriad Web Pro" pitchFamily="34" charset="-18"/>
              </a:rPr>
              <a:t>Nectocaris</a:t>
            </a:r>
            <a:endParaRPr lang="cs-CZ" i="1" dirty="0" smtClean="0">
              <a:latin typeface="Myriad Web Pro" pitchFamily="34" charset="-18"/>
            </a:endParaRPr>
          </a:p>
          <a:p>
            <a:r>
              <a:rPr lang="cs-CZ" i="1" dirty="0" err="1" smtClean="0">
                <a:latin typeface="Myriad Web Pro" pitchFamily="34" charset="-18"/>
              </a:rPr>
              <a:t>Vetustodermis</a:t>
            </a:r>
            <a:endParaRPr lang="cs-CZ" i="1" dirty="0" smtClean="0">
              <a:latin typeface="Myriad Web Pro" pitchFamily="34" charset="-18"/>
            </a:endParaRPr>
          </a:p>
          <a:p>
            <a:r>
              <a:rPr lang="cs-CZ" i="1" dirty="0" err="1" smtClean="0">
                <a:latin typeface="Myriad Web Pro" pitchFamily="34" charset="-18"/>
              </a:rPr>
              <a:t>Odontogriphus</a:t>
            </a:r>
            <a:endParaRPr lang="cs-CZ" i="1" dirty="0" smtClean="0">
              <a:latin typeface="Myriad Web Pro" pitchFamily="34" charset="-18"/>
            </a:endParaRPr>
          </a:p>
          <a:p>
            <a:r>
              <a:rPr lang="cs-CZ" i="1" dirty="0" err="1" smtClean="0">
                <a:latin typeface="Myriad Web Pro" pitchFamily="34" charset="-18"/>
              </a:rPr>
              <a:t>Amiskwia</a:t>
            </a:r>
            <a:endParaRPr lang="cs-CZ" dirty="0" smtClean="0">
              <a:latin typeface="Myriad Web Pro" pitchFamily="34" charset="-18"/>
            </a:endParaRPr>
          </a:p>
          <a:p>
            <a:endParaRPr lang="cs-CZ" dirty="0" smtClean="0">
              <a:latin typeface="Myriad Web Pro" pitchFamily="34" charset="-18"/>
            </a:endParaRPr>
          </a:p>
          <a:p>
            <a:endParaRPr lang="cs-CZ" i="1" dirty="0">
              <a:latin typeface="Myriad Web Pro" pitchFamily="34" charset="-18"/>
            </a:endParaRPr>
          </a:p>
        </p:txBody>
      </p:sp>
      <p:pic>
        <p:nvPicPr>
          <p:cNvPr id="4098" name="Picture 2" descr="http://upload.wikimedia.org/wikipedia/commons/thumb/0/01/Nectocaris_pteryx.jpg/220px-Nectocaris_ptery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80" y="1689397"/>
            <a:ext cx="235784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_40695348_fossil_4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68" y="4725144"/>
            <a:ext cx="4788024" cy="174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osel.cz/_img/img112497241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60848"/>
            <a:ext cx="2732361" cy="178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miskw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24552"/>
            <a:ext cx="2520280" cy="219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15616" y="6217197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Amiskwia</a:t>
            </a:r>
            <a:endParaRPr lang="cs-CZ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20072" y="6474046"/>
            <a:ext cx="309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Vetustodermis</a:t>
            </a:r>
            <a:r>
              <a:rPr lang="cs-CZ" i="1" dirty="0" smtClean="0"/>
              <a:t> – </a:t>
            </a:r>
            <a:r>
              <a:rPr lang="cs-CZ" dirty="0" smtClean="0"/>
              <a:t>asi hlavonožec</a:t>
            </a:r>
            <a:endParaRPr lang="cs-CZ" i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95190" y="4024730"/>
            <a:ext cx="274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Nectocaris</a:t>
            </a:r>
            <a:r>
              <a:rPr lang="cs-CZ" i="1" dirty="0" smtClean="0"/>
              <a:t> – </a:t>
            </a:r>
            <a:r>
              <a:rPr lang="cs-CZ" dirty="0" smtClean="0"/>
              <a:t>asi hlavonožec</a:t>
            </a:r>
            <a:endParaRPr lang="cs-CZ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3614125" y="3865943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Odontogriphus</a:t>
            </a:r>
            <a:r>
              <a:rPr lang="cs-CZ" dirty="0" smtClean="0"/>
              <a:t> – asi měkkýš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46828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06" y="332655"/>
            <a:ext cx="1557629" cy="338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36" y="331749"/>
            <a:ext cx="1997021" cy="338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569" y="345412"/>
            <a:ext cx="2298136" cy="291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387667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://2.bp.blogspot.com/_sQUMEIlMJX0/TAnkN7STf4I/AAAAAAAAAf0/RjO3C8GCcg8/s400/Vetustovvermis1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08619"/>
            <a:ext cx="2808312" cy="314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68110" y="3763889"/>
            <a:ext cx="1167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Nectocaris</a:t>
            </a:r>
            <a:endParaRPr lang="cs-CZ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64569" y="3323455"/>
            <a:ext cx="157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Odontogriphus</a:t>
            </a:r>
            <a:endParaRPr lang="cs-CZ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676539" y="649691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Amiskwia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8333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Myriad Web Pro" pitchFamily="34" charset="-18"/>
              </a:rPr>
              <a:t>ČÍM SE PALEONTOLOGIE ZABÝVÁ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99992" y="1412776"/>
            <a:ext cx="4258816" cy="524604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Život v minulých geologických obdobích (v ‚pravěku‘)</a:t>
            </a:r>
          </a:p>
          <a:p>
            <a:r>
              <a:rPr lang="cs-CZ" dirty="0" smtClean="0">
                <a:latin typeface="Myriad Web Pro" pitchFamily="34" charset="-18"/>
              </a:rPr>
              <a:t>Zasazení prehistorických dějů a událostí do širšího kontextu (geografie, klima, geologická aktivita…)</a:t>
            </a:r>
          </a:p>
          <a:p>
            <a:r>
              <a:rPr lang="cs-CZ" dirty="0" smtClean="0">
                <a:latin typeface="Myriad Web Pro" pitchFamily="34" charset="-18"/>
              </a:rPr>
              <a:t>Aplikace zákonitostí známých ze současnosti na fosilní nálezy</a:t>
            </a:r>
          </a:p>
          <a:p>
            <a:r>
              <a:rPr lang="cs-CZ" dirty="0" smtClean="0">
                <a:latin typeface="Myriad Web Pro" pitchFamily="34" charset="-18"/>
              </a:rPr>
              <a:t>Studium prehistorických taxonů, jejich klasifikace a pomoc při zkoumání, jak se dnešní skupiny vyvíjely a jak vypadali jejich společní předci.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2050" name="Picture 2" descr="http://images4.fanpop.com/image/photos/24400000/Paleontology-101-natalie-dee-24416849-700-5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3333750" cy="259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scienceclarified.com/photos/paleontology-32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98" y="4149080"/>
            <a:ext cx="3458505" cy="229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08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STRUNATCI V KAMBRIU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14090"/>
            <a:ext cx="2818656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Objevují se zhruba ve svrchním kambriu</a:t>
            </a:r>
          </a:p>
          <a:p>
            <a:r>
              <a:rPr lang="cs-CZ" dirty="0" smtClean="0">
                <a:latin typeface="Myriad Web Pro" pitchFamily="34" charset="-18"/>
              </a:rPr>
              <a:t>Chorda dorsalis</a:t>
            </a:r>
          </a:p>
          <a:p>
            <a:r>
              <a:rPr lang="cs-CZ" i="1" dirty="0" err="1" smtClean="0">
                <a:latin typeface="Myriad Web Pro" pitchFamily="34" charset="-18"/>
              </a:rPr>
              <a:t>Pikaia</a:t>
            </a:r>
            <a:r>
              <a:rPr lang="cs-CZ" i="1" dirty="0" smtClean="0">
                <a:latin typeface="Myriad Web Pro" pitchFamily="34" charset="-18"/>
              </a:rPr>
              <a:t>, </a:t>
            </a:r>
            <a:r>
              <a:rPr lang="cs-CZ" i="1" dirty="0" err="1" smtClean="0">
                <a:latin typeface="Myriad Web Pro" pitchFamily="34" charset="-18"/>
              </a:rPr>
              <a:t>Haikouella</a:t>
            </a:r>
            <a:endParaRPr lang="cs-CZ" dirty="0" smtClean="0">
              <a:latin typeface="Myriad Web Pro" pitchFamily="34" charset="-18"/>
            </a:endParaRPr>
          </a:p>
          <a:p>
            <a:r>
              <a:rPr lang="cs-CZ" i="1" dirty="0" err="1" smtClean="0">
                <a:latin typeface="Myriad Web Pro" pitchFamily="34" charset="-18"/>
              </a:rPr>
              <a:t>Haikouichthys</a:t>
            </a:r>
            <a:r>
              <a:rPr lang="cs-CZ" dirty="0" smtClean="0">
                <a:latin typeface="Myriad Web Pro" pitchFamily="34" charset="-18"/>
              </a:rPr>
              <a:t> – jeden z prvních obratlovců</a:t>
            </a:r>
            <a:endParaRPr lang="cs-CZ" i="1" dirty="0">
              <a:latin typeface="Myriad Web Pro" pitchFamily="34" charset="-18"/>
            </a:endParaRPr>
          </a:p>
        </p:txBody>
      </p:sp>
      <p:pic>
        <p:nvPicPr>
          <p:cNvPr id="4" name="Picture 9" descr="afpika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01" y="1196752"/>
            <a:ext cx="33909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4.bp.blogspot.com/_jpXUzLjmAz8/S-a1uM9vjqI/AAAAAAAAAWI/jzuYrhEN0Yw/s1600/Pika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72816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652442" y="3000599"/>
            <a:ext cx="74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Pikaia</a:t>
            </a:r>
            <a:endParaRPr lang="cs-CZ" i="1" dirty="0"/>
          </a:p>
        </p:txBody>
      </p:sp>
      <p:pic>
        <p:nvPicPr>
          <p:cNvPr id="8196" name="Picture 4" descr="http://www.ancientlifefossils.com/images/CambrianExplosion/Chordata/Haikouell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07423"/>
            <a:ext cx="2715447" cy="203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531" y="2708920"/>
            <a:ext cx="2516515" cy="214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://palaeos.com/vertebrates/chordata/images/HaikouellaPhotoBranchi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520" y="5229200"/>
            <a:ext cx="3211247" cy="105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69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Myriad Web Pro" pitchFamily="34" charset="-18"/>
              </a:rPr>
              <a:t>KDE SE VZALI ČLENOVCI A CO JIM STOJÍ NA BÁZI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2939" y="1747073"/>
            <a:ext cx="4474840" cy="5110927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Sesterští členovcům jsou </a:t>
            </a:r>
            <a:r>
              <a:rPr lang="cs-CZ" dirty="0" err="1" smtClean="0">
                <a:latin typeface="Myriad Web Pro" pitchFamily="34" charset="-18"/>
              </a:rPr>
              <a:t>drápkovci</a:t>
            </a:r>
            <a:r>
              <a:rPr lang="cs-CZ" dirty="0" smtClean="0">
                <a:latin typeface="Myriad Web Pro" pitchFamily="34" charset="-18"/>
              </a:rPr>
              <a:t>, v kambriu možná </a:t>
            </a:r>
            <a:r>
              <a:rPr lang="cs-CZ" i="1" dirty="0" err="1" smtClean="0">
                <a:latin typeface="Myriad Web Pro" pitchFamily="34" charset="-18"/>
              </a:rPr>
              <a:t>Aysheaia</a:t>
            </a:r>
            <a:endParaRPr lang="cs-CZ" i="1" dirty="0" smtClean="0">
              <a:latin typeface="Myriad Web Pro" pitchFamily="34" charset="-18"/>
            </a:endParaRPr>
          </a:p>
          <a:p>
            <a:r>
              <a:rPr lang="cs-CZ" dirty="0" err="1" smtClean="0">
                <a:latin typeface="Myriad Web Pro" pitchFamily="34" charset="-18"/>
              </a:rPr>
              <a:t>Parafyletickému</a:t>
            </a:r>
            <a:r>
              <a:rPr lang="cs-CZ" dirty="0" smtClean="0">
                <a:latin typeface="Myriad Web Pro" pitchFamily="34" charset="-18"/>
              </a:rPr>
              <a:t> uskupení obskurních zvířátek </a:t>
            </a:r>
            <a:r>
              <a:rPr lang="cs-CZ" dirty="0" err="1" smtClean="0">
                <a:latin typeface="Myriad Web Pro" pitchFamily="34" charset="-18"/>
              </a:rPr>
              <a:t>morfotypu</a:t>
            </a:r>
            <a:r>
              <a:rPr lang="cs-CZ" dirty="0" smtClean="0">
                <a:latin typeface="Myriad Web Pro" pitchFamily="34" charset="-18"/>
              </a:rPr>
              <a:t> </a:t>
            </a:r>
            <a:r>
              <a:rPr lang="cs-CZ" dirty="0" err="1" smtClean="0">
                <a:latin typeface="Myriad Web Pro" pitchFamily="34" charset="-18"/>
              </a:rPr>
              <a:t>drápkovců</a:t>
            </a:r>
            <a:r>
              <a:rPr lang="cs-CZ" dirty="0" smtClean="0">
                <a:latin typeface="Myriad Web Pro" pitchFamily="34" charset="-18"/>
              </a:rPr>
              <a:t> se říká </a:t>
            </a:r>
            <a:r>
              <a:rPr lang="cs-CZ" i="1" dirty="0" err="1" smtClean="0">
                <a:latin typeface="Myriad Web Pro" pitchFamily="34" charset="-18"/>
              </a:rPr>
              <a:t>Lobopodia</a:t>
            </a:r>
            <a:r>
              <a:rPr lang="cs-CZ" dirty="0" smtClean="0">
                <a:latin typeface="Myriad Web Pro" pitchFamily="34" charset="-18"/>
              </a:rPr>
              <a:t>.</a:t>
            </a:r>
          </a:p>
          <a:p>
            <a:r>
              <a:rPr lang="cs-CZ" dirty="0" err="1" smtClean="0">
                <a:latin typeface="Myriad Web Pro" pitchFamily="34" charset="-18"/>
              </a:rPr>
              <a:t>Lobopodi</a:t>
            </a:r>
            <a:r>
              <a:rPr lang="cs-CZ" dirty="0" smtClean="0">
                <a:latin typeface="Myriad Web Pro" pitchFamily="34" charset="-18"/>
              </a:rPr>
              <a:t> je morfologický pojem, ne funkční taxon.</a:t>
            </a:r>
          </a:p>
          <a:p>
            <a:r>
              <a:rPr lang="cs-CZ" dirty="0" smtClean="0">
                <a:latin typeface="Myriad Web Pro" pitchFamily="34" charset="-18"/>
              </a:rPr>
              <a:t>Není jasné, zda mají něco společného s </a:t>
            </a:r>
            <a:r>
              <a:rPr lang="cs-CZ" dirty="0" err="1" smtClean="0">
                <a:latin typeface="Myriad Web Pro" pitchFamily="34" charset="-18"/>
              </a:rPr>
              <a:t>drápkovci</a:t>
            </a:r>
            <a:r>
              <a:rPr lang="cs-CZ" dirty="0" smtClean="0">
                <a:latin typeface="Myriad Web Pro" pitchFamily="34" charset="-18"/>
              </a:rPr>
              <a:t>, pravděpodobně jsou s nimi příbuzní a možná i s </a:t>
            </a:r>
            <a:r>
              <a:rPr lang="cs-CZ" dirty="0" err="1" smtClean="0">
                <a:latin typeface="Myriad Web Pro" pitchFamily="34" charset="-18"/>
              </a:rPr>
              <a:t>želvuškami</a:t>
            </a:r>
            <a:r>
              <a:rPr lang="cs-CZ" dirty="0" smtClean="0">
                <a:latin typeface="Myriad Web Pro" pitchFamily="34" charset="-18"/>
              </a:rPr>
              <a:t>.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4" name="Picture 2" descr="Big happy famil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1844824"/>
            <a:ext cx="4329684" cy="440247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68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LOBOPODI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 smtClean="0">
                <a:latin typeface="Myriad Web Pro" pitchFamily="34" charset="-18"/>
              </a:rPr>
              <a:t>Hallucigenia</a:t>
            </a:r>
            <a:endParaRPr lang="cs-CZ" i="1" dirty="0" smtClean="0">
              <a:latin typeface="Myriad Web Pro" pitchFamily="34" charset="-18"/>
            </a:endParaRPr>
          </a:p>
          <a:p>
            <a:r>
              <a:rPr lang="cs-CZ" i="1" dirty="0" err="1" smtClean="0">
                <a:latin typeface="Myriad Web Pro" pitchFamily="34" charset="-18"/>
              </a:rPr>
              <a:t>Microdyction</a:t>
            </a:r>
            <a:endParaRPr lang="cs-CZ" i="1" dirty="0" smtClean="0">
              <a:latin typeface="Myriad Web Pro" pitchFamily="34" charset="-18"/>
            </a:endParaRPr>
          </a:p>
          <a:p>
            <a:r>
              <a:rPr lang="cs-CZ" i="1" dirty="0" err="1" smtClean="0">
                <a:latin typeface="Myriad Web Pro" pitchFamily="34" charset="-18"/>
              </a:rPr>
              <a:t>Aysheaia</a:t>
            </a:r>
            <a:r>
              <a:rPr lang="cs-CZ" i="1" dirty="0" smtClean="0">
                <a:latin typeface="Myriad Web Pro" pitchFamily="34" charset="-18"/>
              </a:rPr>
              <a:t>…</a:t>
            </a:r>
            <a:endParaRPr lang="cs-CZ" i="1" dirty="0">
              <a:latin typeface="Myriad Web Pro" pitchFamily="34" charset="-18"/>
            </a:endParaRPr>
          </a:p>
        </p:txBody>
      </p:sp>
      <p:pic>
        <p:nvPicPr>
          <p:cNvPr id="4" name="Picture 7" descr="dhall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00808"/>
            <a:ext cx="2400847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8786" y="2636437"/>
            <a:ext cx="2952179" cy="468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Reconstruction of the lobopod Ayshea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77072"/>
            <a:ext cx="3096344" cy="192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732240" y="3196571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Hallucigenia</a:t>
            </a:r>
            <a:endParaRPr lang="cs-CZ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615322" y="6067509"/>
            <a:ext cx="101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Aysheaia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5282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20016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OPABINIA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67944" y="1047010"/>
            <a:ext cx="4838729" cy="3339704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Nejspíše </a:t>
            </a:r>
            <a:r>
              <a:rPr lang="cs-CZ" dirty="0" err="1" smtClean="0">
                <a:latin typeface="Myriad Web Pro" pitchFamily="34" charset="-18"/>
              </a:rPr>
              <a:t>bazálnější</a:t>
            </a:r>
            <a:r>
              <a:rPr lang="cs-CZ" dirty="0" smtClean="0">
                <a:latin typeface="Myriad Web Pro" pitchFamily="34" charset="-18"/>
              </a:rPr>
              <a:t> než </a:t>
            </a:r>
            <a:r>
              <a:rPr lang="cs-CZ" dirty="0" err="1" smtClean="0">
                <a:latin typeface="Myriad Web Pro" pitchFamily="34" charset="-18"/>
              </a:rPr>
              <a:t>anomalocaridi</a:t>
            </a:r>
            <a:r>
              <a:rPr lang="cs-CZ" dirty="0" smtClean="0">
                <a:latin typeface="Myriad Web Pro" pitchFamily="34" charset="-18"/>
              </a:rPr>
              <a:t>: </a:t>
            </a:r>
            <a:r>
              <a:rPr lang="cs-CZ" dirty="0" err="1" smtClean="0">
                <a:latin typeface="Myriad Web Pro" pitchFamily="34" charset="-18"/>
              </a:rPr>
              <a:t>anomalocaridi</a:t>
            </a:r>
            <a:r>
              <a:rPr lang="cs-CZ" dirty="0" smtClean="0">
                <a:latin typeface="Myriad Web Pro" pitchFamily="34" charset="-18"/>
              </a:rPr>
              <a:t> i s </a:t>
            </a:r>
            <a:r>
              <a:rPr lang="cs-CZ" dirty="0" err="1" smtClean="0">
                <a:latin typeface="Myriad Web Pro" pitchFamily="34" charset="-18"/>
              </a:rPr>
              <a:t>opabinií</a:t>
            </a:r>
            <a:r>
              <a:rPr lang="cs-CZ" dirty="0" smtClean="0">
                <a:latin typeface="Myriad Web Pro" pitchFamily="34" charset="-18"/>
              </a:rPr>
              <a:t> parafyletičtí</a:t>
            </a:r>
          </a:p>
          <a:p>
            <a:r>
              <a:rPr lang="cs-CZ" dirty="0" smtClean="0">
                <a:latin typeface="Myriad Web Pro" pitchFamily="34" charset="-18"/>
              </a:rPr>
              <a:t>Chobot není prodloužením </a:t>
            </a:r>
            <a:r>
              <a:rPr lang="cs-CZ" dirty="0" err="1" smtClean="0">
                <a:latin typeface="Myriad Web Pro" pitchFamily="34" charset="-18"/>
              </a:rPr>
              <a:t>ts</a:t>
            </a:r>
            <a:r>
              <a:rPr lang="cs-CZ" dirty="0" smtClean="0">
                <a:latin typeface="Myriad Web Pro" pitchFamily="34" charset="-18"/>
              </a:rPr>
              <a:t>, ale nástrojem pro uchopování a strkání objektů do úst</a:t>
            </a:r>
          </a:p>
          <a:p>
            <a:r>
              <a:rPr lang="cs-CZ" dirty="0" smtClean="0">
                <a:latin typeface="Myriad Web Pro" pitchFamily="34" charset="-18"/>
              </a:rPr>
              <a:t>5 očí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6"/>
            <a:ext cx="3500266" cy="238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318135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48387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http://burgess-shale.rom.on.ca/video/fossil-gallery/0b1-opabinia-turntab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52148"/>
            <a:ext cx="3476020" cy="183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40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Myriad Web Pro" pitchFamily="34" charset="-18"/>
              </a:rPr>
              <a:t>DINOCARIDA: ANOMALOCARIDI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88224" y="1556792"/>
            <a:ext cx="2314600" cy="4817835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Vrcholní predátoři kambria</a:t>
            </a:r>
          </a:p>
          <a:p>
            <a:r>
              <a:rPr lang="cs-CZ" dirty="0" smtClean="0">
                <a:latin typeface="Myriad Web Pro" pitchFamily="34" charset="-18"/>
              </a:rPr>
              <a:t>Bazální členovci (asi)</a:t>
            </a:r>
          </a:p>
          <a:p>
            <a:r>
              <a:rPr lang="cs-CZ" dirty="0" smtClean="0">
                <a:latin typeface="Myriad Web Pro" pitchFamily="34" charset="-18"/>
              </a:rPr>
              <a:t>Braní někdy jako součást </a:t>
            </a:r>
            <a:r>
              <a:rPr lang="cs-CZ" dirty="0" err="1" smtClean="0">
                <a:latin typeface="Myriad Web Pro" pitchFamily="34" charset="-18"/>
              </a:rPr>
              <a:t>lobopodů</a:t>
            </a:r>
            <a:endParaRPr lang="cs-CZ" dirty="0" smtClean="0">
              <a:latin typeface="Myriad Web Pro" pitchFamily="34" charset="-18"/>
            </a:endParaRPr>
          </a:p>
          <a:p>
            <a:r>
              <a:rPr lang="cs-CZ" dirty="0" smtClean="0">
                <a:latin typeface="Myriad Web Pro" pitchFamily="34" charset="-18"/>
              </a:rPr>
              <a:t>Kambrium až devon, nejvíc v kambriu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4" name="Picture 5" descr="anosarphoto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2112" r="4938" b="2395"/>
          <a:stretch/>
        </p:blipFill>
        <p:spPr bwMode="auto">
          <a:xfrm>
            <a:off x="522801" y="1486463"/>
            <a:ext cx="3082444" cy="476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nature.com/polopoly_fs/7.1720.1323279373!/image/Anomalocaris_reconstruction%20REDUCED.jpg_gen/derivatives/landscape_630/Anomalocaris_reconstruction%20REDUC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2171"/>
            <a:ext cx="2487230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650" y="3645024"/>
            <a:ext cx="1361865" cy="27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332829" y="6374627"/>
            <a:ext cx="14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Anomalocaris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52469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TRILOBITI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Nejspíš bazální skupina </a:t>
            </a:r>
            <a:r>
              <a:rPr lang="cs-CZ" dirty="0" err="1" smtClean="0"/>
              <a:t>mandibulátních</a:t>
            </a:r>
            <a:r>
              <a:rPr lang="cs-CZ" dirty="0" smtClean="0"/>
              <a:t> členovců, „</a:t>
            </a:r>
            <a:r>
              <a:rPr lang="cs-CZ" dirty="0" err="1" smtClean="0"/>
              <a:t>trojlaločnatci</a:t>
            </a:r>
            <a:r>
              <a:rPr lang="cs-CZ" dirty="0" smtClean="0"/>
              <a:t>“</a:t>
            </a:r>
          </a:p>
          <a:p>
            <a:r>
              <a:rPr lang="cs-CZ" dirty="0" smtClean="0"/>
              <a:t>Objevují se v kambriu, mizí koncem permu</a:t>
            </a:r>
          </a:p>
          <a:p>
            <a:r>
              <a:rPr lang="cs-CZ" dirty="0" smtClean="0"/>
              <a:t>Tělo zřetelně rozděleno na tři celky</a:t>
            </a:r>
          </a:p>
          <a:p>
            <a:r>
              <a:rPr lang="cs-CZ" dirty="0" smtClean="0"/>
              <a:t>Velmi úspěšní a diversifikovaní</a:t>
            </a:r>
            <a:endParaRPr lang="cs-CZ" dirty="0"/>
          </a:p>
        </p:txBody>
      </p:sp>
      <p:pic>
        <p:nvPicPr>
          <p:cNvPr id="9218" name="Picture 2" descr="http://upload.wikimedia.org/wikipedia/commons/thumb/0/0a/Trilobites_main_morphological_groups.svg/220px-Trilobites_main_morphological_group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308970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78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TRILOBITI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10242" name="Picture 2" descr="http://www.relicstop.com/Rock_Pics/trilobites2_detail2_020409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2168" y="858352"/>
            <a:ext cx="3607718" cy="25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917301" y="3940375"/>
            <a:ext cx="131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Odontochile</a:t>
            </a:r>
            <a:endParaRPr lang="cs-CZ" i="1" dirty="0"/>
          </a:p>
        </p:txBody>
      </p:sp>
      <p:pic>
        <p:nvPicPr>
          <p:cNvPr id="10244" name="Picture 4" descr="http://www.fossilmall.com/Pangaea/patrilos/tr152/Reedop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2656"/>
            <a:ext cx="3062356" cy="229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913644" y="2629423"/>
            <a:ext cx="97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Reedops</a:t>
            </a:r>
            <a:endParaRPr lang="cs-CZ" i="1" dirty="0"/>
          </a:p>
        </p:txBody>
      </p:sp>
      <p:pic>
        <p:nvPicPr>
          <p:cNvPr id="10246" name="Picture 6" descr="http://www.trilobites.info/broodpouch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236" y="3131156"/>
            <a:ext cx="2582171" cy="154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7" y="5001816"/>
            <a:ext cx="9160007" cy="186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 descr="Ahh! Now I can stretch a bit!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70" y="3940375"/>
            <a:ext cx="37719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animation of Acaste enrolli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19" y="2507268"/>
            <a:ext cx="267652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We're off to find more Proetida! See you there!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278" y="1426902"/>
            <a:ext cx="1924050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74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KONODONTI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>
            <a:normAutofit fontScale="92500"/>
          </a:bodyPr>
          <a:lstStyle/>
          <a:p>
            <a:r>
              <a:rPr lang="cs-CZ" dirty="0" err="1" smtClean="0"/>
              <a:t>Nektonní</a:t>
            </a:r>
            <a:r>
              <a:rPr lang="cs-CZ" dirty="0" smtClean="0"/>
              <a:t> strunatci s velmi složitým vápenatým ústním aparátem</a:t>
            </a:r>
          </a:p>
          <a:p>
            <a:r>
              <a:rPr lang="cs-CZ" dirty="0" smtClean="0"/>
              <a:t>Drobní, pluli v </a:t>
            </a:r>
            <a:r>
              <a:rPr lang="cs-CZ" dirty="0" err="1" smtClean="0"/>
              <a:t>pelagiálu</a:t>
            </a:r>
            <a:r>
              <a:rPr lang="cs-CZ" dirty="0" smtClean="0"/>
              <a:t> v obrovských hejnech – potrava pro mnoho organismů</a:t>
            </a:r>
            <a:endParaRPr lang="cs-CZ" dirty="0"/>
          </a:p>
        </p:txBody>
      </p:sp>
      <p:pic>
        <p:nvPicPr>
          <p:cNvPr id="11266" name="Picture 2" descr="http://blogs.discovery.com/.a/6a00d8341bf67c53ef0128765684fb970c-800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84970"/>
            <a:ext cx="227993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1.bp.blogspot.com/-_xHPAuHa1Zs/TvSwTmg_8FI/AAAAAAAAAjQ/UtaELwlifQ0/s400/scld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23812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2.bp.blogspot.com/_qkisE_3P20E/TNb-2pdWoAI/AAAAAAAABkg/Hox_P5VnTEo/s1600/conodont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21" y="3573016"/>
            <a:ext cx="3016362" cy="26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71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GRAPTOLITI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48064" y="1433649"/>
            <a:ext cx="3682752" cy="5112568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 smtClean="0">
                <a:latin typeface="Myriad Web Pro" pitchFamily="34" charset="-18"/>
              </a:rPr>
              <a:t>Hemichordáti</a:t>
            </a:r>
            <a:r>
              <a:rPr lang="cs-CZ" dirty="0" smtClean="0">
                <a:latin typeface="Myriad Web Pro" pitchFamily="34" charset="-18"/>
              </a:rPr>
              <a:t>, žijící ve velkých koloniích</a:t>
            </a:r>
          </a:p>
          <a:p>
            <a:r>
              <a:rPr lang="cs-CZ" dirty="0" smtClean="0">
                <a:latin typeface="Myriad Web Pro" pitchFamily="34" charset="-18"/>
              </a:rPr>
              <a:t>Obývali schránky různých tvarů</a:t>
            </a:r>
          </a:p>
          <a:p>
            <a:r>
              <a:rPr lang="cs-CZ" dirty="0" smtClean="0">
                <a:latin typeface="Myriad Web Pro" pitchFamily="34" charset="-18"/>
              </a:rPr>
              <a:t>Obvykle pelagičtí</a:t>
            </a:r>
          </a:p>
          <a:p>
            <a:r>
              <a:rPr lang="cs-CZ" dirty="0" smtClean="0">
                <a:latin typeface="Myriad Web Pro" pitchFamily="34" charset="-18"/>
              </a:rPr>
              <a:t>Ve schránce množství komůrek, v každé sedělo jedno zvíře a </a:t>
            </a:r>
            <a:r>
              <a:rPr lang="cs-CZ" dirty="0" err="1" smtClean="0">
                <a:latin typeface="Myriad Web Pro" pitchFamily="34" charset="-18"/>
              </a:rPr>
              <a:t>chapadélky</a:t>
            </a:r>
            <a:r>
              <a:rPr lang="cs-CZ" dirty="0" smtClean="0">
                <a:latin typeface="Myriad Web Pro" pitchFamily="34" charset="-18"/>
              </a:rPr>
              <a:t> chytalo organický kal z okolí</a:t>
            </a:r>
          </a:p>
          <a:p>
            <a:r>
              <a:rPr lang="cs-CZ" dirty="0" smtClean="0">
                <a:latin typeface="Myriad Web Pro" pitchFamily="34" charset="-18"/>
              </a:rPr>
              <a:t>Vířením </a:t>
            </a:r>
            <a:r>
              <a:rPr lang="cs-CZ" dirty="0" err="1" smtClean="0">
                <a:latin typeface="Myriad Web Pro" pitchFamily="34" charset="-18"/>
              </a:rPr>
              <a:t>chapadélek</a:t>
            </a:r>
            <a:r>
              <a:rPr lang="cs-CZ" dirty="0" smtClean="0">
                <a:latin typeface="Myriad Web Pro" pitchFamily="34" charset="-18"/>
              </a:rPr>
              <a:t> se dokázali trochu pohybovat</a:t>
            </a:r>
          </a:p>
          <a:p>
            <a:r>
              <a:rPr lang="cs-CZ" dirty="0" smtClean="0">
                <a:latin typeface="Myriad Web Pro" pitchFamily="34" charset="-18"/>
              </a:rPr>
              <a:t>Poprvé se objevují už v kambriu, ale běžně se začínají exprimovat v ordoviku, končí v karbonu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1026" name="Picture 2" descr="File:TetragraptusfruticosusBendigoni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01470"/>
            <a:ext cx="4083224" cy="312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ccessscience.com/loadBinary.aspx?filename=298400FG003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37234" y="4358909"/>
            <a:ext cx="1767086" cy="260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5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ORTHOCERAS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178696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Souhrnné označení pro </a:t>
            </a:r>
            <a:r>
              <a:rPr lang="cs-CZ" dirty="0" err="1" smtClean="0">
                <a:latin typeface="Myriad Web Pro" pitchFamily="34" charset="-18"/>
              </a:rPr>
              <a:t>schránkaté</a:t>
            </a:r>
            <a:r>
              <a:rPr lang="cs-CZ" dirty="0" smtClean="0">
                <a:latin typeface="Myriad Web Pro" pitchFamily="34" charset="-18"/>
              </a:rPr>
              <a:t> hlavonožce ordoviku, siluru i devonu</a:t>
            </a:r>
          </a:p>
          <a:p>
            <a:r>
              <a:rPr lang="cs-CZ" dirty="0" smtClean="0">
                <a:latin typeface="Myriad Web Pro" pitchFamily="34" charset="-18"/>
              </a:rPr>
              <a:t>Vápence jsou jimi často přeplněny, někdy jejich fosilie vidíme i na dlaždicích v metru</a:t>
            </a:r>
          </a:p>
          <a:p>
            <a:r>
              <a:rPr lang="cs-CZ" dirty="0" smtClean="0">
                <a:latin typeface="Myriad Web Pro" pitchFamily="34" charset="-18"/>
              </a:rPr>
              <a:t>Dravci, velikost od pár centimetrů po několik metrů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2050" name="Picture 2" descr="http://upload.wikimedia.org/wikipedia/commons/4/4a/Orthoceras_B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40768"/>
            <a:ext cx="493027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eology.cz/aplikace/fotoarchiv/sobr.php?r=700&amp;id=1685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0" b="16497"/>
          <a:stretch/>
        </p:blipFill>
        <p:spPr bwMode="auto">
          <a:xfrm>
            <a:off x="4126746" y="4437112"/>
            <a:ext cx="4723284" cy="178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82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Myriad Web Pro" pitchFamily="34" charset="-18"/>
              </a:rPr>
              <a:t>PODOBORY PALEONTOLOGIE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3074" name="Picture 2" descr="http://earthsci.st-andrews.ac.uk/feea/images/Corn_Cock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93096"/>
            <a:ext cx="208823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fossilmall.com/Science/Trilobites/Ptychopariida/asaphiscus/TR173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r="24810"/>
          <a:stretch/>
        </p:blipFill>
        <p:spPr bwMode="auto">
          <a:xfrm>
            <a:off x="7092280" y="3463230"/>
            <a:ext cx="1744716" cy="291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Pictures\TERÉNNÍ FOTO\Expedice\Berlin - květen 2012\DSC_03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86" y="4072695"/>
            <a:ext cx="3425758" cy="22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Pictures\TERÉNNÍ FOTO\Expedice\Berlin - květen 2012\DSC_03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44" y="1268760"/>
            <a:ext cx="3647355" cy="244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635895" y="3703363"/>
            <a:ext cx="15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Paleobotanika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241430" y="6366211"/>
            <a:ext cx="147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Paleozoologie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697205" y="6366211"/>
            <a:ext cx="126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Palynologie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222223" y="6381328"/>
            <a:ext cx="1484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Paleoekologie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90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RAMENONOŽCI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3178696" cy="5256584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V prvohorách velmi diversifikováni</a:t>
            </a:r>
          </a:p>
          <a:p>
            <a:r>
              <a:rPr lang="cs-CZ" dirty="0" smtClean="0">
                <a:latin typeface="Myriad Web Pro" pitchFamily="34" charset="-18"/>
              </a:rPr>
              <a:t>Často připomínají mlže a dají se s nimi snadno zaměnit ve fosilním záznamu</a:t>
            </a:r>
          </a:p>
          <a:p>
            <a:r>
              <a:rPr lang="cs-CZ" dirty="0" smtClean="0">
                <a:latin typeface="Myriad Web Pro" pitchFamily="34" charset="-18"/>
              </a:rPr>
              <a:t>Objevují se na začátku kambria a přežívají do </a:t>
            </a:r>
            <a:r>
              <a:rPr lang="cs-CZ" dirty="0" err="1" smtClean="0">
                <a:latin typeface="Myriad Web Pro" pitchFamily="34" charset="-18"/>
              </a:rPr>
              <a:t>recentu</a:t>
            </a:r>
            <a:endParaRPr lang="cs-CZ" dirty="0" smtClean="0">
              <a:latin typeface="Myriad Web Pro" pitchFamily="34" charset="-18"/>
            </a:endParaRPr>
          </a:p>
          <a:p>
            <a:r>
              <a:rPr lang="cs-CZ" dirty="0" smtClean="0">
                <a:latin typeface="Myriad Web Pro" pitchFamily="34" charset="-18"/>
              </a:rPr>
              <a:t>Přisedlí i pohybliví, často na podkladu ve větších abundancích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3074" name="Picture 2" descr="File:PlatystrophiaOrdovici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2960020" cy="23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/>
          <p:cNvCxnSpPr>
            <a:stCxn id="3074" idx="0"/>
            <a:endCxn id="3074" idx="2"/>
          </p:cNvCxnSpPr>
          <p:nvPr/>
        </p:nvCxnSpPr>
        <p:spPr>
          <a:xfrm>
            <a:off x="6412050" y="1268760"/>
            <a:ext cx="0" cy="232989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76" name="Picture 4" descr="File:Rhynchotremadentat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1468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57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166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RHYNIOPHYTA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229600" cy="4525963"/>
          </a:xfrm>
        </p:spPr>
        <p:txBody>
          <a:bodyPr/>
          <a:lstStyle/>
          <a:p>
            <a:r>
              <a:rPr lang="cs-CZ" i="1" dirty="0" err="1" smtClean="0">
                <a:latin typeface="Myriad Web Pro" pitchFamily="34" charset="-18"/>
              </a:rPr>
              <a:t>Rhynia</a:t>
            </a:r>
            <a:endParaRPr lang="cs-CZ" i="1" dirty="0" smtClean="0">
              <a:latin typeface="Myriad Web Pro" pitchFamily="34" charset="-18"/>
            </a:endParaRPr>
          </a:p>
          <a:p>
            <a:r>
              <a:rPr lang="cs-CZ" i="1" dirty="0" err="1" smtClean="0">
                <a:latin typeface="Myriad Web Pro" pitchFamily="34" charset="-18"/>
              </a:rPr>
              <a:t>Cooksonia</a:t>
            </a:r>
            <a:endParaRPr lang="cs-CZ" i="1" dirty="0" smtClean="0">
              <a:latin typeface="Myriad Web Pro" pitchFamily="34" charset="-18"/>
            </a:endParaRPr>
          </a:p>
          <a:p>
            <a:r>
              <a:rPr lang="cs-CZ" i="1" dirty="0" smtClean="0">
                <a:latin typeface="Myriad Web Pro" pitchFamily="34" charset="-18"/>
              </a:rPr>
              <a:t>…</a:t>
            </a:r>
            <a:endParaRPr lang="cs-CZ" i="1" dirty="0">
              <a:latin typeface="Myriad Web Pro" pitchFamily="34" charset="-1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52992" y="3501277"/>
            <a:ext cx="365729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://upload.wikimedia.org/wikipedia/commons/thumb/7/79/Rhynia_stem.jpg/220px-Rhynia_st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984788"/>
            <a:ext cx="20955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lesbeauxjardins.com/cours/botanique/8-pteridophytes/rhyn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006" y="3857598"/>
            <a:ext cx="2952328" cy="257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nrm.se/images/18.632e8fa71321f81e5f280003247/JE-Sch0260B+Cooksonia+bohemica5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78" y="908720"/>
            <a:ext cx="3456384" cy="227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palaeos.com/plants/tracheophyta/images/Cooksonia_caledonic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83479"/>
            <a:ext cx="1511564" cy="307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03848" y="3200818"/>
            <a:ext cx="211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Cooksonia</a:t>
            </a:r>
            <a:r>
              <a:rPr lang="cs-CZ" i="1" dirty="0" smtClean="0"/>
              <a:t> </a:t>
            </a:r>
            <a:r>
              <a:rPr lang="cs-CZ" i="1" dirty="0" err="1" smtClean="0"/>
              <a:t>bohemica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7155521" y="6247070"/>
            <a:ext cx="816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Rhynia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88545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RHYNIOPHYTA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4072" y="1484784"/>
            <a:ext cx="3528392" cy="4525963"/>
          </a:xfrm>
        </p:spPr>
        <p:txBody>
          <a:bodyPr>
            <a:normAutofit fontScale="92500" lnSpcReduction="20000"/>
          </a:bodyPr>
          <a:lstStyle/>
          <a:p>
            <a:r>
              <a:rPr lang="cs-CZ" i="1" dirty="0" err="1" smtClean="0">
                <a:latin typeface="Myriad Web Pro" pitchFamily="34" charset="-18"/>
              </a:rPr>
              <a:t>Rhyniophyta</a:t>
            </a:r>
            <a:r>
              <a:rPr lang="cs-CZ" dirty="0" smtClean="0">
                <a:latin typeface="Myriad Web Pro" pitchFamily="34" charset="-18"/>
              </a:rPr>
              <a:t> obrůstají už ve spodním devonu bažinaté břehy moře</a:t>
            </a:r>
          </a:p>
          <a:p>
            <a:r>
              <a:rPr lang="cs-CZ" dirty="0" smtClean="0">
                <a:latin typeface="Myriad Web Pro" pitchFamily="34" charset="-18"/>
              </a:rPr>
              <a:t>Vidličnaté větvení – primitivní druh větvení u rostlin (jedna z teorií vzniku listu…)</a:t>
            </a:r>
          </a:p>
          <a:p>
            <a:r>
              <a:rPr lang="cs-CZ" dirty="0" smtClean="0">
                <a:latin typeface="Myriad Web Pro" pitchFamily="34" charset="-18"/>
              </a:rPr>
              <a:t>Výtrusné rostliny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6148" name="Picture 4" descr="http://ars.els-cdn.com/content/image/1-s2.0-S1369526606001877-g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64" y="1844824"/>
            <a:ext cx="4819650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93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ORDOVIK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250704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 err="1" smtClean="0">
                <a:latin typeface="Myriad Web Pro" pitchFamily="34" charset="-18"/>
              </a:rPr>
              <a:t>Anomalocaridy</a:t>
            </a:r>
            <a:r>
              <a:rPr lang="cs-CZ" dirty="0" smtClean="0">
                <a:latin typeface="Myriad Web Pro" pitchFamily="34" charset="-18"/>
              </a:rPr>
              <a:t> nahrazují na místě vrcholového predátora hlavonožci</a:t>
            </a:r>
          </a:p>
          <a:p>
            <a:r>
              <a:rPr lang="cs-CZ" dirty="0" smtClean="0">
                <a:latin typeface="Myriad Web Pro" pitchFamily="34" charset="-18"/>
              </a:rPr>
              <a:t>Nástup graptolitů a konodontů</a:t>
            </a:r>
          </a:p>
          <a:p>
            <a:r>
              <a:rPr lang="cs-CZ" dirty="0" smtClean="0">
                <a:latin typeface="Myriad Web Pro" pitchFamily="34" charset="-18"/>
              </a:rPr>
              <a:t>Řada korýšů</a:t>
            </a:r>
          </a:p>
          <a:p>
            <a:r>
              <a:rPr lang="cs-CZ" dirty="0" smtClean="0">
                <a:latin typeface="Myriad Web Pro" pitchFamily="34" charset="-18"/>
              </a:rPr>
              <a:t>První suchozemské rostliny</a:t>
            </a:r>
          </a:p>
          <a:p>
            <a:r>
              <a:rPr lang="cs-CZ" dirty="0" smtClean="0">
                <a:latin typeface="Myriad Web Pro" pitchFamily="34" charset="-18"/>
              </a:rPr>
              <a:t>Objevují se hrotnatci – první </a:t>
            </a:r>
            <a:r>
              <a:rPr lang="cs-CZ" dirty="0" err="1" smtClean="0">
                <a:latin typeface="Myriad Web Pro" pitchFamily="34" charset="-18"/>
              </a:rPr>
              <a:t>eurypteridi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1026" name="Picture 2" descr="http://upload.wikimedia.org/wikipedia/commons/thumb/e/e6/Motolsky_ordovik.jpg/220px-Motolsky_ordovi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2095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582" y="4689140"/>
            <a:ext cx="2448272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File:Ordovician Land Sce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80828"/>
            <a:ext cx="2226958" cy="342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49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SILUR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313384"/>
            <a:ext cx="4618856" cy="5544616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 smtClean="0">
                <a:latin typeface="Myriad Web Pro" pitchFamily="34" charset="-18"/>
              </a:rPr>
              <a:t>Hyperdiversifikovaná</a:t>
            </a:r>
            <a:r>
              <a:rPr lang="cs-CZ" dirty="0" smtClean="0">
                <a:latin typeface="Myriad Web Pro" pitchFamily="34" charset="-18"/>
              </a:rPr>
              <a:t> fauna graptolitů</a:t>
            </a:r>
          </a:p>
          <a:p>
            <a:r>
              <a:rPr lang="cs-CZ" dirty="0" smtClean="0">
                <a:latin typeface="Myriad Web Pro" pitchFamily="34" charset="-18"/>
              </a:rPr>
              <a:t>Lilijice, zejm. pelagické plovoucí </a:t>
            </a:r>
            <a:r>
              <a:rPr lang="cs-CZ" i="1" dirty="0" err="1" smtClean="0">
                <a:latin typeface="Myriad Web Pro" pitchFamily="34" charset="-18"/>
              </a:rPr>
              <a:t>Scyphocrinites</a:t>
            </a:r>
            <a:r>
              <a:rPr lang="cs-CZ" dirty="0" smtClean="0">
                <a:latin typeface="Myriad Web Pro" pitchFamily="34" charset="-18"/>
              </a:rPr>
              <a:t>, vznášející se na hladině pomocí plováku naplněného vzduchem (</a:t>
            </a:r>
            <a:r>
              <a:rPr lang="cs-CZ" dirty="0" err="1" smtClean="0">
                <a:latin typeface="Myriad Web Pro" pitchFamily="34" charset="-18"/>
              </a:rPr>
              <a:t>lobolit</a:t>
            </a:r>
            <a:r>
              <a:rPr lang="cs-CZ" dirty="0" smtClean="0">
                <a:latin typeface="Myriad Web Pro" pitchFamily="34" charset="-18"/>
              </a:rPr>
              <a:t>)</a:t>
            </a:r>
          </a:p>
          <a:p>
            <a:r>
              <a:rPr lang="cs-CZ" dirty="0" smtClean="0">
                <a:latin typeface="Myriad Web Pro" pitchFamily="34" charset="-18"/>
              </a:rPr>
              <a:t>Vrcholu dosahují </a:t>
            </a:r>
            <a:r>
              <a:rPr lang="cs-CZ" dirty="0" err="1" smtClean="0">
                <a:latin typeface="Myriad Web Pro" pitchFamily="34" charset="-18"/>
              </a:rPr>
              <a:t>eurypteridi</a:t>
            </a:r>
            <a:r>
              <a:rPr lang="cs-CZ" dirty="0" smtClean="0">
                <a:latin typeface="Myriad Web Pro" pitchFamily="34" charset="-18"/>
              </a:rPr>
              <a:t> (velikosti až několik metrů)</a:t>
            </a:r>
          </a:p>
          <a:p>
            <a:r>
              <a:rPr lang="cs-CZ" dirty="0" smtClean="0">
                <a:latin typeface="Myriad Web Pro" pitchFamily="34" charset="-18"/>
              </a:rPr>
              <a:t>První členovci na souši (štíři a </a:t>
            </a:r>
            <a:r>
              <a:rPr lang="cs-CZ" dirty="0" err="1" smtClean="0">
                <a:latin typeface="Myriad Web Pro" pitchFamily="34" charset="-18"/>
              </a:rPr>
              <a:t>myriapodi</a:t>
            </a:r>
            <a:r>
              <a:rPr lang="cs-CZ" dirty="0" smtClean="0">
                <a:latin typeface="Myriad Web Pro" pitchFamily="34" charset="-18"/>
              </a:rPr>
              <a:t>)</a:t>
            </a:r>
          </a:p>
          <a:p>
            <a:r>
              <a:rPr lang="cs-CZ" dirty="0" smtClean="0">
                <a:latin typeface="Myriad Web Pro" pitchFamily="34" charset="-18"/>
              </a:rPr>
              <a:t>Velmi se rozvíjí bezčelistnatci i první </a:t>
            </a:r>
            <a:r>
              <a:rPr lang="cs-CZ" dirty="0" err="1" smtClean="0">
                <a:latin typeface="Myriad Web Pro" pitchFamily="34" charset="-18"/>
              </a:rPr>
              <a:t>čelistnatci</a:t>
            </a:r>
            <a:endParaRPr lang="cs-CZ" dirty="0" smtClean="0">
              <a:latin typeface="Myriad Web Pro" pitchFamily="34" charset="-18"/>
            </a:endParaRPr>
          </a:p>
          <a:p>
            <a:r>
              <a:rPr lang="cs-CZ" dirty="0" smtClean="0">
                <a:latin typeface="Myriad Web Pro" pitchFamily="34" charset="-18"/>
              </a:rPr>
              <a:t>Cévnaté rostliny na březích vod</a:t>
            </a:r>
          </a:p>
        </p:txBody>
      </p:sp>
      <p:pic>
        <p:nvPicPr>
          <p:cNvPr id="8194" name="Picture 2" descr="http://planet-terre.ens-lyon.fr/planetterre/objets/Images/Img157/157-scyphocrinites-schema-le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682" y="136286"/>
            <a:ext cx="2366962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utexas.edu/tmm/npl/images/exhibits/NPL44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014" y="2492896"/>
            <a:ext cx="2732298" cy="402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61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1867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DEVON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4008" y="1124744"/>
            <a:ext cx="4248472" cy="5616624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Pancéřnaté ryby (velmi významné, dorůstají i značné velikosti – </a:t>
            </a:r>
            <a:r>
              <a:rPr lang="cs-CZ" i="1" dirty="0" err="1" smtClean="0">
                <a:latin typeface="Myriad Web Pro" pitchFamily="34" charset="-18"/>
              </a:rPr>
              <a:t>Duncleosteus</a:t>
            </a:r>
            <a:r>
              <a:rPr lang="cs-CZ" dirty="0" smtClean="0">
                <a:latin typeface="Myriad Web Pro" pitchFamily="34" charset="-18"/>
              </a:rPr>
              <a:t>) </a:t>
            </a:r>
          </a:p>
          <a:p>
            <a:r>
              <a:rPr lang="cs-CZ" dirty="0" smtClean="0">
                <a:latin typeface="Myriad Web Pro" pitchFamily="34" charset="-18"/>
              </a:rPr>
              <a:t>Vznikají </a:t>
            </a:r>
            <a:r>
              <a:rPr lang="cs-CZ" dirty="0" err="1" smtClean="0">
                <a:latin typeface="Myriad Web Pro" pitchFamily="34" charset="-18"/>
              </a:rPr>
              <a:t>trnoploutvé</a:t>
            </a:r>
            <a:r>
              <a:rPr lang="cs-CZ" dirty="0" smtClean="0">
                <a:latin typeface="Myriad Web Pro" pitchFamily="34" charset="-18"/>
              </a:rPr>
              <a:t> a kostnaté ryby</a:t>
            </a:r>
          </a:p>
          <a:p>
            <a:r>
              <a:rPr lang="cs-CZ" dirty="0" smtClean="0">
                <a:latin typeface="Myriad Web Pro" pitchFamily="34" charset="-18"/>
              </a:rPr>
              <a:t>Žraloci</a:t>
            </a:r>
          </a:p>
          <a:p>
            <a:r>
              <a:rPr lang="cs-CZ" dirty="0" smtClean="0">
                <a:latin typeface="Myriad Web Pro" pitchFamily="34" charset="-18"/>
              </a:rPr>
              <a:t>Vymírá mnoho skupin trilobitů</a:t>
            </a:r>
          </a:p>
          <a:p>
            <a:r>
              <a:rPr lang="cs-CZ" dirty="0" smtClean="0">
                <a:latin typeface="Myriad Web Pro" pitchFamily="34" charset="-18"/>
              </a:rPr>
              <a:t>Během devonu vymírají </a:t>
            </a:r>
            <a:r>
              <a:rPr lang="cs-CZ" dirty="0" err="1" smtClean="0">
                <a:latin typeface="Myriad Web Pro" pitchFamily="34" charset="-18"/>
              </a:rPr>
              <a:t>graptoliti</a:t>
            </a:r>
            <a:endParaRPr lang="cs-CZ" dirty="0" smtClean="0">
              <a:latin typeface="Myriad Web Pro" pitchFamily="34" charset="-18"/>
            </a:endParaRPr>
          </a:p>
          <a:p>
            <a:r>
              <a:rPr lang="cs-CZ" dirty="0" smtClean="0">
                <a:latin typeface="Myriad Web Pro" pitchFamily="34" charset="-18"/>
              </a:rPr>
              <a:t>První hmyz</a:t>
            </a:r>
          </a:p>
          <a:p>
            <a:r>
              <a:rPr lang="cs-CZ" dirty="0" smtClean="0">
                <a:latin typeface="Myriad Web Pro" pitchFamily="34" charset="-18"/>
              </a:rPr>
              <a:t>První </a:t>
            </a:r>
            <a:r>
              <a:rPr lang="cs-CZ" dirty="0" err="1" smtClean="0">
                <a:latin typeface="Myriad Web Pro" pitchFamily="34" charset="-18"/>
              </a:rPr>
              <a:t>tetrapodi</a:t>
            </a:r>
            <a:r>
              <a:rPr lang="cs-CZ" dirty="0" smtClean="0">
                <a:latin typeface="Myriad Web Pro" pitchFamily="34" charset="-18"/>
              </a:rPr>
              <a:t> – </a:t>
            </a:r>
            <a:r>
              <a:rPr lang="cs-CZ" dirty="0" err="1" smtClean="0">
                <a:latin typeface="Myriad Web Pro" pitchFamily="34" charset="-18"/>
              </a:rPr>
              <a:t>Ichthyostegidae</a:t>
            </a:r>
            <a:endParaRPr lang="cs-CZ" dirty="0" smtClean="0">
              <a:latin typeface="Myriad Web Pro" pitchFamily="34" charset="-18"/>
            </a:endParaRPr>
          </a:p>
          <a:p>
            <a:r>
              <a:rPr lang="cs-CZ" i="1" dirty="0" err="1" smtClean="0">
                <a:latin typeface="Myriad Web Pro" pitchFamily="34" charset="-18"/>
              </a:rPr>
              <a:t>Psilophyton</a:t>
            </a:r>
            <a:r>
              <a:rPr lang="cs-CZ" dirty="0" smtClean="0">
                <a:latin typeface="Myriad Web Pro" pitchFamily="34" charset="-18"/>
              </a:rPr>
              <a:t> – rostliny začínají mít něco jako listy</a:t>
            </a:r>
          </a:p>
          <a:p>
            <a:r>
              <a:rPr lang="cs-CZ" dirty="0" smtClean="0">
                <a:latin typeface="Myriad Web Pro" pitchFamily="34" charset="-18"/>
              </a:rPr>
              <a:t>Následně expanze flory, první stromovité porosty kapraďorostů.</a:t>
            </a:r>
          </a:p>
          <a:p>
            <a:endParaRPr lang="cs-CZ" i="1" dirty="0">
              <a:latin typeface="Myriad Web Pro" pitchFamily="34" charset="-18"/>
            </a:endParaRPr>
          </a:p>
        </p:txBody>
      </p:sp>
      <p:pic>
        <p:nvPicPr>
          <p:cNvPr id="9218" name="Picture 2" descr="http://upload.wikimedia.org/wikipedia/commons/thumb/b/ba/Devonianscene-green.jpg/275px-Devonianscene-g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59939"/>
            <a:ext cx="3312368" cy="231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ile:Dunkleosteus B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6" y="3717032"/>
            <a:ext cx="3951475" cy="266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14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KARBON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88024" y="1196752"/>
            <a:ext cx="4355976" cy="5661248"/>
          </a:xfrm>
        </p:spPr>
        <p:txBody>
          <a:bodyPr>
            <a:normAutofit fontScale="70000" lnSpcReduction="20000"/>
          </a:bodyPr>
          <a:lstStyle/>
          <a:p>
            <a:r>
              <a:rPr lang="cs-CZ" dirty="0" err="1" smtClean="0">
                <a:latin typeface="Myriad Web Pro" pitchFamily="34" charset="-18"/>
              </a:rPr>
              <a:t>Hyperexprese</a:t>
            </a:r>
            <a:r>
              <a:rPr lang="cs-CZ" dirty="0" smtClean="0">
                <a:latin typeface="Myriad Web Pro" pitchFamily="34" charset="-18"/>
              </a:rPr>
              <a:t> rostlin – vznikají první husté pralesy v bažinách kolem sladkých vod</a:t>
            </a:r>
          </a:p>
          <a:p>
            <a:r>
              <a:rPr lang="cs-CZ" dirty="0" smtClean="0">
                <a:latin typeface="Myriad Web Pro" pitchFamily="34" charset="-18"/>
              </a:rPr>
              <a:t>Přesličky, plavuně (</a:t>
            </a:r>
            <a:r>
              <a:rPr lang="cs-CZ" i="1" dirty="0" err="1" smtClean="0">
                <a:latin typeface="Myriad Web Pro" pitchFamily="34" charset="-18"/>
              </a:rPr>
              <a:t>Lepidodendron</a:t>
            </a:r>
            <a:r>
              <a:rPr lang="cs-CZ" i="1" dirty="0" smtClean="0">
                <a:latin typeface="Myriad Web Pro" pitchFamily="34" charset="-18"/>
              </a:rPr>
              <a:t>, </a:t>
            </a:r>
            <a:r>
              <a:rPr lang="cs-CZ" i="1" dirty="0" err="1" smtClean="0">
                <a:latin typeface="Myriad Web Pro" pitchFamily="34" charset="-18"/>
              </a:rPr>
              <a:t>Sigillaria</a:t>
            </a:r>
            <a:r>
              <a:rPr lang="cs-CZ" dirty="0" smtClean="0">
                <a:latin typeface="Myriad Web Pro" pitchFamily="34" charset="-18"/>
              </a:rPr>
              <a:t>), kapradiny, </a:t>
            </a:r>
            <a:r>
              <a:rPr lang="cs-CZ" i="1" dirty="0" err="1" smtClean="0">
                <a:latin typeface="Myriad Web Pro" pitchFamily="34" charset="-18"/>
              </a:rPr>
              <a:t>Glossopteris</a:t>
            </a:r>
            <a:r>
              <a:rPr lang="cs-CZ" dirty="0" smtClean="0">
                <a:latin typeface="Myriad Web Pro" pitchFamily="34" charset="-18"/>
              </a:rPr>
              <a:t>, nahosemenné</a:t>
            </a:r>
          </a:p>
          <a:p>
            <a:r>
              <a:rPr lang="cs-CZ" dirty="0" smtClean="0">
                <a:latin typeface="Myriad Web Pro" pitchFamily="34" charset="-18"/>
              </a:rPr>
              <a:t>Vlivem fotosyntézy stoupá hladina kyslíku ve vzduchu na vyšší hodnoty než dnes, díky čemuž vznikají obrovští členovci (např. </a:t>
            </a:r>
            <a:r>
              <a:rPr lang="cs-CZ" dirty="0" err="1" smtClean="0">
                <a:latin typeface="Myriad Web Pro" pitchFamily="34" charset="-18"/>
              </a:rPr>
              <a:t>myriapod</a:t>
            </a:r>
            <a:r>
              <a:rPr lang="cs-CZ" dirty="0" smtClean="0">
                <a:latin typeface="Myriad Web Pro" pitchFamily="34" charset="-18"/>
              </a:rPr>
              <a:t> </a:t>
            </a:r>
            <a:r>
              <a:rPr lang="cs-CZ" i="1" dirty="0" err="1" smtClean="0">
                <a:latin typeface="Myriad Web Pro" pitchFamily="34" charset="-18"/>
              </a:rPr>
              <a:t>Arthropleura</a:t>
            </a:r>
            <a:r>
              <a:rPr lang="cs-CZ" dirty="0" smtClean="0">
                <a:latin typeface="Myriad Web Pro" pitchFamily="34" charset="-18"/>
              </a:rPr>
              <a:t>)</a:t>
            </a:r>
          </a:p>
          <a:p>
            <a:r>
              <a:rPr lang="cs-CZ" dirty="0" smtClean="0">
                <a:latin typeface="Myriad Web Pro" pitchFamily="34" charset="-18"/>
              </a:rPr>
              <a:t>Velké ‚vážky‘ (</a:t>
            </a:r>
            <a:r>
              <a:rPr lang="cs-CZ" i="1" dirty="0" err="1" smtClean="0">
                <a:latin typeface="Myriad Web Pro" pitchFamily="34" charset="-18"/>
              </a:rPr>
              <a:t>Meganeura</a:t>
            </a:r>
            <a:r>
              <a:rPr lang="cs-CZ" dirty="0" smtClean="0">
                <a:latin typeface="Myriad Web Pro" pitchFamily="34" charset="-18"/>
              </a:rPr>
              <a:t>), jepice, </a:t>
            </a:r>
            <a:r>
              <a:rPr lang="cs-CZ" dirty="0" err="1" smtClean="0">
                <a:latin typeface="Myriad Web Pro" pitchFamily="34" charset="-18"/>
              </a:rPr>
              <a:t>šestikřídlý</a:t>
            </a:r>
            <a:r>
              <a:rPr lang="cs-CZ" dirty="0" smtClean="0">
                <a:latin typeface="Myriad Web Pro" pitchFamily="34" charset="-18"/>
              </a:rPr>
              <a:t> hmyz </a:t>
            </a:r>
            <a:r>
              <a:rPr lang="cs-CZ" dirty="0" err="1" smtClean="0">
                <a:latin typeface="Myriad Web Pro" pitchFamily="34" charset="-18"/>
              </a:rPr>
              <a:t>Palaeodictyoptera</a:t>
            </a:r>
            <a:endParaRPr lang="cs-CZ" dirty="0" smtClean="0">
              <a:latin typeface="Myriad Web Pro" pitchFamily="34" charset="-18"/>
            </a:endParaRPr>
          </a:p>
          <a:p>
            <a:r>
              <a:rPr lang="cs-CZ" dirty="0" smtClean="0">
                <a:latin typeface="Myriad Web Pro" pitchFamily="34" charset="-18"/>
              </a:rPr>
              <a:t>Krytolebci</a:t>
            </a:r>
          </a:p>
          <a:p>
            <a:r>
              <a:rPr lang="cs-CZ" dirty="0" smtClean="0">
                <a:latin typeface="Myriad Web Pro" pitchFamily="34" charset="-18"/>
              </a:rPr>
              <a:t>První </a:t>
            </a:r>
            <a:r>
              <a:rPr lang="cs-CZ" dirty="0" err="1" smtClean="0">
                <a:latin typeface="Myriad Web Pro" pitchFamily="34" charset="-18"/>
              </a:rPr>
              <a:t>Amniota</a:t>
            </a:r>
            <a:r>
              <a:rPr lang="cs-CZ" dirty="0" smtClean="0">
                <a:latin typeface="Myriad Web Pro" pitchFamily="34" charset="-18"/>
              </a:rPr>
              <a:t> – </a:t>
            </a:r>
            <a:r>
              <a:rPr lang="cs-CZ" i="1" dirty="0" err="1" smtClean="0">
                <a:latin typeface="Myriad Web Pro" pitchFamily="34" charset="-18"/>
              </a:rPr>
              <a:t>Hylonomus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10242" name="Picture 2" descr="http://www.chlorischile.cl/cursoonline/guia1/Lepidodendr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66" y="188640"/>
            <a:ext cx="2857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reptileevolution.com/images/archosauromorpha/hylonomus5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66" y="3789039"/>
            <a:ext cx="4481152" cy="274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7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KARBON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 descr="http://www.metafysica.nl/wings/kukalova1970_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4201612" cy="243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056" y="1271233"/>
            <a:ext cx="3589803" cy="256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 descr="http://prirodopissychrov.sweb.cz/perm-krytolebc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073" y="4270024"/>
            <a:ext cx="3736983" cy="257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828213" y="3700687"/>
            <a:ext cx="1768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Paleodyctioptera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433603" y="383974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Meganeura</a:t>
            </a:r>
            <a:endParaRPr lang="cs-CZ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508104" y="5370880"/>
            <a:ext cx="1125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Krytolebci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669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PERM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6016" y="1556792"/>
            <a:ext cx="4320480" cy="566124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Sucho a horko, šíří se pouště</a:t>
            </a:r>
          </a:p>
          <a:p>
            <a:r>
              <a:rPr lang="cs-CZ" dirty="0" smtClean="0">
                <a:latin typeface="Myriad Web Pro" pitchFamily="34" charset="-18"/>
              </a:rPr>
              <a:t>Rostliny již nejvíce nahosemenné</a:t>
            </a:r>
          </a:p>
          <a:p>
            <a:r>
              <a:rPr lang="cs-CZ" dirty="0" smtClean="0">
                <a:latin typeface="Myriad Web Pro" pitchFamily="34" charset="-18"/>
              </a:rPr>
              <a:t>Vymírají </a:t>
            </a:r>
            <a:r>
              <a:rPr lang="cs-CZ" dirty="0" err="1" smtClean="0">
                <a:latin typeface="Myriad Web Pro" pitchFamily="34" charset="-18"/>
              </a:rPr>
              <a:t>Palaeodictyoptera</a:t>
            </a:r>
            <a:r>
              <a:rPr lang="cs-CZ" dirty="0" smtClean="0">
                <a:latin typeface="Myriad Web Pro" pitchFamily="34" charset="-18"/>
              </a:rPr>
              <a:t>, vznik brouků</a:t>
            </a:r>
            <a:endParaRPr lang="cs-CZ" dirty="0">
              <a:latin typeface="Myriad Web Pro" pitchFamily="34" charset="-18"/>
            </a:endParaRPr>
          </a:p>
          <a:p>
            <a:r>
              <a:rPr lang="cs-CZ" dirty="0" smtClean="0">
                <a:latin typeface="Myriad Web Pro" pitchFamily="34" charset="-18"/>
              </a:rPr>
              <a:t>Amoniti</a:t>
            </a:r>
          </a:p>
          <a:p>
            <a:r>
              <a:rPr lang="cs-CZ" dirty="0" smtClean="0">
                <a:latin typeface="Myriad Web Pro" pitchFamily="34" charset="-18"/>
              </a:rPr>
              <a:t>Expanse </a:t>
            </a:r>
            <a:r>
              <a:rPr lang="cs-CZ" dirty="0" err="1" smtClean="0">
                <a:latin typeface="Myriad Web Pro" pitchFamily="34" charset="-18"/>
              </a:rPr>
              <a:t>amniot</a:t>
            </a:r>
            <a:r>
              <a:rPr lang="cs-CZ" dirty="0" smtClean="0">
                <a:latin typeface="Myriad Web Pro" pitchFamily="34" charset="-18"/>
              </a:rPr>
              <a:t>, </a:t>
            </a:r>
            <a:r>
              <a:rPr lang="cs-CZ" dirty="0" err="1" smtClean="0">
                <a:latin typeface="Myriad Web Pro" pitchFamily="34" charset="-18"/>
              </a:rPr>
              <a:t>synapsidi</a:t>
            </a:r>
            <a:r>
              <a:rPr lang="cs-CZ" dirty="0" smtClean="0">
                <a:latin typeface="Myriad Web Pro" pitchFamily="34" charset="-18"/>
              </a:rPr>
              <a:t> – </a:t>
            </a:r>
            <a:r>
              <a:rPr lang="cs-CZ" dirty="0" err="1" smtClean="0">
                <a:latin typeface="Myriad Web Pro" pitchFamily="34" charset="-18"/>
              </a:rPr>
              <a:t>pelykosauři</a:t>
            </a:r>
            <a:r>
              <a:rPr lang="cs-CZ" dirty="0">
                <a:latin typeface="Myriad Web Pro" pitchFamily="34" charset="-18"/>
              </a:rPr>
              <a:t> </a:t>
            </a:r>
            <a:r>
              <a:rPr lang="cs-CZ" dirty="0" smtClean="0">
                <a:latin typeface="Myriad Web Pro" pitchFamily="34" charset="-18"/>
              </a:rPr>
              <a:t>(</a:t>
            </a:r>
            <a:r>
              <a:rPr lang="cs-CZ" i="1" dirty="0" err="1" smtClean="0">
                <a:latin typeface="Myriad Web Pro" pitchFamily="34" charset="-18"/>
              </a:rPr>
              <a:t>Dimetrodon</a:t>
            </a:r>
            <a:r>
              <a:rPr lang="cs-CZ" i="1" dirty="0" smtClean="0">
                <a:latin typeface="Myriad Web Pro" pitchFamily="34" charset="-18"/>
              </a:rPr>
              <a:t>, </a:t>
            </a:r>
            <a:r>
              <a:rPr lang="cs-CZ" i="1" dirty="0" err="1" smtClean="0">
                <a:latin typeface="Myriad Web Pro" pitchFamily="34" charset="-18"/>
              </a:rPr>
              <a:t>Edaphosaurus</a:t>
            </a:r>
            <a:r>
              <a:rPr lang="cs-CZ" i="1" dirty="0" smtClean="0">
                <a:latin typeface="Myriad Web Pro" pitchFamily="34" charset="-18"/>
              </a:rPr>
              <a:t>, </a:t>
            </a:r>
            <a:r>
              <a:rPr lang="cs-CZ" i="1" dirty="0" err="1" smtClean="0">
                <a:latin typeface="Myriad Web Pro" pitchFamily="34" charset="-18"/>
              </a:rPr>
              <a:t>Varanosaurus</a:t>
            </a:r>
            <a:r>
              <a:rPr lang="cs-CZ" dirty="0" smtClean="0">
                <a:latin typeface="Myriad Web Pro" pitchFamily="34" charset="-18"/>
              </a:rPr>
              <a:t>),  </a:t>
            </a:r>
            <a:r>
              <a:rPr lang="cs-CZ" dirty="0" err="1" smtClean="0">
                <a:latin typeface="Myriad Web Pro" pitchFamily="34" charset="-18"/>
              </a:rPr>
              <a:t>Therapsida</a:t>
            </a:r>
            <a:r>
              <a:rPr lang="cs-CZ" dirty="0" smtClean="0">
                <a:latin typeface="Myriad Web Pro" pitchFamily="34" charset="-18"/>
              </a:rPr>
              <a:t> (</a:t>
            </a:r>
            <a:r>
              <a:rPr lang="cs-CZ" dirty="0" err="1" smtClean="0">
                <a:latin typeface="Myriad Web Pro" pitchFamily="34" charset="-18"/>
              </a:rPr>
              <a:t>gorgonopsidi</a:t>
            </a:r>
            <a:r>
              <a:rPr lang="cs-CZ" dirty="0" smtClean="0">
                <a:latin typeface="Myriad Web Pro" pitchFamily="34" charset="-18"/>
              </a:rPr>
              <a:t> atd.); </a:t>
            </a:r>
            <a:r>
              <a:rPr lang="cs-CZ" dirty="0" err="1" smtClean="0">
                <a:latin typeface="Myriad Web Pro" pitchFamily="34" charset="-18"/>
              </a:rPr>
              <a:t>dicynodonti</a:t>
            </a:r>
            <a:r>
              <a:rPr lang="cs-CZ" dirty="0" smtClean="0">
                <a:latin typeface="Myriad Web Pro" pitchFamily="34" charset="-18"/>
              </a:rPr>
              <a:t> (velcí býložravci); </a:t>
            </a:r>
            <a:r>
              <a:rPr lang="cs-CZ" dirty="0" err="1" smtClean="0">
                <a:latin typeface="Myriad Web Pro" pitchFamily="34" charset="-18"/>
              </a:rPr>
              <a:t>pareiasauři</a:t>
            </a:r>
            <a:r>
              <a:rPr lang="cs-CZ" dirty="0" smtClean="0">
                <a:latin typeface="Myriad Web Pro" pitchFamily="34" charset="-18"/>
              </a:rPr>
              <a:t>; 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2945363" cy="196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File:Gorgonops whaitsii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104456" cy="16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ile:Lystr georg1D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4" y="4547105"/>
            <a:ext cx="3810000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42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Myriad Web Pro" pitchFamily="34" charset="-18"/>
              </a:rPr>
              <a:t>HROMADNÉ VYMÍRÁNÍ NA KONCI PERMU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252 mil. let př. </a:t>
            </a:r>
            <a:r>
              <a:rPr lang="cs-CZ" dirty="0">
                <a:latin typeface="Myriad Web Pro" pitchFamily="34" charset="-18"/>
              </a:rPr>
              <a:t>n</a:t>
            </a:r>
            <a:r>
              <a:rPr lang="cs-CZ" dirty="0" smtClean="0">
                <a:latin typeface="Myriad Web Pro" pitchFamily="34" charset="-18"/>
              </a:rPr>
              <a:t>. l. – extinkce 96% mořské biodiversity,  17% suchozemských obratlovců, 85% hmyzu</a:t>
            </a:r>
          </a:p>
          <a:p>
            <a:r>
              <a:rPr lang="cs-CZ" dirty="0" smtClean="0">
                <a:latin typeface="Myriad Web Pro" pitchFamily="34" charset="-18"/>
              </a:rPr>
              <a:t>Končí: trilobiti, </a:t>
            </a:r>
            <a:r>
              <a:rPr lang="cs-CZ" dirty="0" err="1" smtClean="0">
                <a:latin typeface="Myriad Web Pro" pitchFamily="34" charset="-18"/>
              </a:rPr>
              <a:t>eurypteridi</a:t>
            </a:r>
            <a:r>
              <a:rPr lang="cs-CZ" dirty="0">
                <a:latin typeface="Myriad Web Pro" pitchFamily="34" charset="-18"/>
              </a:rPr>
              <a:t> </a:t>
            </a:r>
            <a:r>
              <a:rPr lang="cs-CZ" dirty="0" smtClean="0">
                <a:latin typeface="Myriad Web Pro" pitchFamily="34" charset="-18"/>
              </a:rPr>
              <a:t>a mnoho dalších skupin</a:t>
            </a:r>
          </a:p>
          <a:p>
            <a:r>
              <a:rPr lang="cs-CZ" dirty="0" smtClean="0">
                <a:latin typeface="Myriad Web Pro" pitchFamily="34" charset="-18"/>
              </a:rPr>
              <a:t>Možná náraz planetky + extrémní sucho</a:t>
            </a:r>
          </a:p>
          <a:p>
            <a:r>
              <a:rPr lang="cs-CZ" dirty="0" smtClean="0">
                <a:latin typeface="Myriad Web Pro" pitchFamily="34" charset="-18"/>
              </a:rPr>
              <a:t>V této době již existuje </a:t>
            </a:r>
            <a:r>
              <a:rPr lang="cs-CZ" dirty="0" err="1" smtClean="0">
                <a:latin typeface="Myriad Web Pro" pitchFamily="34" charset="-18"/>
              </a:rPr>
              <a:t>superkontinent</a:t>
            </a:r>
            <a:r>
              <a:rPr lang="cs-CZ" dirty="0" smtClean="0">
                <a:latin typeface="Myriad Web Pro" pitchFamily="34" charset="-18"/>
              </a:rPr>
              <a:t> Pangea</a:t>
            </a:r>
            <a:endParaRPr lang="cs-CZ" dirty="0">
              <a:latin typeface="Myriad Web Pro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371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STRATIGRAFIE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95727"/>
            <a:ext cx="3322712" cy="5029617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Klasifikace geologických vrstev</a:t>
            </a:r>
          </a:p>
          <a:p>
            <a:r>
              <a:rPr lang="cs-CZ" dirty="0" smtClean="0">
                <a:latin typeface="Myriad Web Pro" pitchFamily="34" charset="-18"/>
              </a:rPr>
              <a:t>Kdy zvíře žilo určíme podle stratigrafické polohy horniny, ve které jsme fosilii našli.</a:t>
            </a:r>
          </a:p>
          <a:p>
            <a:r>
              <a:rPr lang="cs-CZ" dirty="0" smtClean="0">
                <a:latin typeface="Myriad Web Pro" pitchFamily="34" charset="-18"/>
              </a:rPr>
              <a:t>Podle čeho jsou geologické stupně děleny? - podle indikátorových fosilií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4098" name="Picture 2" descr="http://www.cittadella.cz/europarc/sites/Image/galerie/default/npp_klonk/7491_Klonk_rozhrani_silur_devon_foto1_Patze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84784"/>
            <a:ext cx="4046671" cy="26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ožá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42" y="4653136"/>
            <a:ext cx="2767690" cy="184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88293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TRIAS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4048" y="20198"/>
            <a:ext cx="4139952" cy="68580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V moři konodonti, amoniti, </a:t>
            </a:r>
            <a:r>
              <a:rPr lang="cs-CZ" dirty="0" err="1" smtClean="0">
                <a:latin typeface="Myriad Web Pro" pitchFamily="34" charset="-18"/>
              </a:rPr>
              <a:t>nautiloidy</a:t>
            </a:r>
            <a:r>
              <a:rPr lang="cs-CZ" dirty="0" smtClean="0">
                <a:latin typeface="Myriad Web Pro" pitchFamily="34" charset="-18"/>
              </a:rPr>
              <a:t> nahrazují tzv. belemniti</a:t>
            </a:r>
          </a:p>
          <a:p>
            <a:r>
              <a:rPr lang="cs-CZ" dirty="0" smtClean="0">
                <a:latin typeface="Myriad Web Pro" pitchFamily="34" charset="-18"/>
              </a:rPr>
              <a:t>V moři řada plazů – největší rozkvět mají </a:t>
            </a:r>
            <a:r>
              <a:rPr lang="cs-CZ" dirty="0" err="1" smtClean="0">
                <a:latin typeface="Myriad Web Pro" pitchFamily="34" charset="-18"/>
              </a:rPr>
              <a:t>Ichthyosauria</a:t>
            </a:r>
            <a:r>
              <a:rPr lang="cs-CZ" dirty="0" smtClean="0">
                <a:latin typeface="Myriad Web Pro" pitchFamily="34" charset="-18"/>
              </a:rPr>
              <a:t> (</a:t>
            </a:r>
            <a:r>
              <a:rPr lang="cs-CZ" i="1" dirty="0" err="1" smtClean="0">
                <a:latin typeface="Myriad Web Pro" pitchFamily="34" charset="-18"/>
              </a:rPr>
              <a:t>Shonisaurus</a:t>
            </a:r>
            <a:r>
              <a:rPr lang="cs-CZ" dirty="0" smtClean="0">
                <a:latin typeface="Myriad Web Pro" pitchFamily="34" charset="-18"/>
              </a:rPr>
              <a:t> – až 12 metrů), vznik </a:t>
            </a:r>
            <a:r>
              <a:rPr lang="cs-CZ" dirty="0" err="1" smtClean="0">
                <a:latin typeface="Myriad Web Pro" pitchFamily="34" charset="-18"/>
              </a:rPr>
              <a:t>plesiosaurů</a:t>
            </a:r>
            <a:r>
              <a:rPr lang="cs-CZ" dirty="0" smtClean="0">
                <a:latin typeface="Myriad Web Pro" pitchFamily="34" charset="-18"/>
              </a:rPr>
              <a:t> (</a:t>
            </a:r>
            <a:r>
              <a:rPr lang="cs-CZ" i="1" dirty="0" err="1" smtClean="0">
                <a:latin typeface="Myriad Web Pro" pitchFamily="34" charset="-18"/>
              </a:rPr>
              <a:t>Nothosaurus</a:t>
            </a:r>
            <a:r>
              <a:rPr lang="cs-CZ" dirty="0" smtClean="0">
                <a:latin typeface="Myriad Web Pro" pitchFamily="34" charset="-18"/>
              </a:rPr>
              <a:t>), </a:t>
            </a:r>
            <a:r>
              <a:rPr lang="cs-CZ" dirty="0" err="1" smtClean="0">
                <a:latin typeface="Myriad Web Pro" pitchFamily="34" charset="-18"/>
              </a:rPr>
              <a:t>plakodonti</a:t>
            </a:r>
            <a:r>
              <a:rPr lang="cs-CZ" dirty="0" smtClean="0">
                <a:latin typeface="Myriad Web Pro" pitchFamily="34" charset="-18"/>
              </a:rPr>
              <a:t> (</a:t>
            </a:r>
            <a:r>
              <a:rPr lang="cs-CZ" i="1" dirty="0" err="1" smtClean="0">
                <a:latin typeface="Myriad Web Pro" pitchFamily="34" charset="-18"/>
              </a:rPr>
              <a:t>Placodus</a:t>
            </a:r>
            <a:r>
              <a:rPr lang="cs-CZ" dirty="0" smtClean="0">
                <a:latin typeface="Myriad Web Pro" pitchFamily="34" charset="-18"/>
              </a:rPr>
              <a:t>), vznik želv</a:t>
            </a:r>
          </a:p>
          <a:p>
            <a:r>
              <a:rPr lang="cs-CZ" dirty="0" smtClean="0">
                <a:latin typeface="Myriad Web Pro" pitchFamily="34" charset="-18"/>
              </a:rPr>
              <a:t>První dinosauři, rychlý rozkvět </a:t>
            </a:r>
            <a:r>
              <a:rPr lang="cs-CZ" dirty="0" err="1" smtClean="0">
                <a:latin typeface="Myriad Web Pro" pitchFamily="34" charset="-18"/>
              </a:rPr>
              <a:t>karnivorů</a:t>
            </a:r>
            <a:r>
              <a:rPr lang="cs-CZ" dirty="0" smtClean="0">
                <a:latin typeface="Myriad Web Pro" pitchFamily="34" charset="-18"/>
              </a:rPr>
              <a:t> skupiny </a:t>
            </a:r>
            <a:r>
              <a:rPr lang="cs-CZ" dirty="0" err="1" smtClean="0">
                <a:latin typeface="Myriad Web Pro" pitchFamily="34" charset="-18"/>
              </a:rPr>
              <a:t>Herrerasauridů</a:t>
            </a:r>
            <a:r>
              <a:rPr lang="cs-CZ" dirty="0" smtClean="0">
                <a:latin typeface="Myriad Web Pro" pitchFamily="34" charset="-18"/>
              </a:rPr>
              <a:t> (</a:t>
            </a:r>
            <a:r>
              <a:rPr lang="cs-CZ" i="1" dirty="0" err="1" smtClean="0">
                <a:latin typeface="Myriad Web Pro" pitchFamily="34" charset="-18"/>
              </a:rPr>
              <a:t>Eoraptor</a:t>
            </a:r>
            <a:r>
              <a:rPr lang="cs-CZ" dirty="0" smtClean="0">
                <a:latin typeface="Myriad Web Pro" pitchFamily="34" charset="-18"/>
              </a:rPr>
              <a:t>), vytvářejí i velké predátory Býložraví dinosauři – </a:t>
            </a:r>
            <a:r>
              <a:rPr lang="cs-CZ" dirty="0" err="1" smtClean="0">
                <a:latin typeface="Myriad Web Pro" pitchFamily="34" charset="-18"/>
              </a:rPr>
              <a:t>Prosauropoda</a:t>
            </a:r>
            <a:r>
              <a:rPr lang="cs-CZ" dirty="0" smtClean="0">
                <a:latin typeface="Myriad Web Pro" pitchFamily="34" charset="-18"/>
              </a:rPr>
              <a:t> (</a:t>
            </a:r>
            <a:r>
              <a:rPr lang="cs-CZ" i="1" dirty="0" err="1" smtClean="0">
                <a:latin typeface="Myriad Web Pro" pitchFamily="34" charset="-18"/>
              </a:rPr>
              <a:t>Plateosaurus</a:t>
            </a:r>
            <a:r>
              <a:rPr lang="cs-CZ" dirty="0" smtClean="0">
                <a:latin typeface="Myriad Web Pro" pitchFamily="34" charset="-18"/>
              </a:rPr>
              <a:t>)</a:t>
            </a:r>
          </a:p>
          <a:p>
            <a:r>
              <a:rPr lang="cs-CZ" dirty="0" err="1" smtClean="0">
                <a:latin typeface="Myriad Web Pro" pitchFamily="34" charset="-18"/>
              </a:rPr>
              <a:t>Theropoda</a:t>
            </a:r>
            <a:r>
              <a:rPr lang="cs-CZ" dirty="0" smtClean="0">
                <a:latin typeface="Myriad Web Pro" pitchFamily="34" charset="-18"/>
              </a:rPr>
              <a:t> (</a:t>
            </a:r>
            <a:r>
              <a:rPr lang="cs-CZ" i="1" dirty="0" err="1" smtClean="0">
                <a:latin typeface="Myriad Web Pro" pitchFamily="34" charset="-18"/>
              </a:rPr>
              <a:t>Coelophysis</a:t>
            </a:r>
            <a:r>
              <a:rPr lang="cs-CZ" dirty="0" smtClean="0">
                <a:latin typeface="Myriad Web Pro" pitchFamily="34" charset="-18"/>
              </a:rPr>
              <a:t>)</a:t>
            </a:r>
          </a:p>
          <a:p>
            <a:r>
              <a:rPr lang="cs-CZ" dirty="0" smtClean="0">
                <a:latin typeface="Myriad Web Pro" pitchFamily="34" charset="-18"/>
              </a:rPr>
              <a:t>Vznik pterosaurů (</a:t>
            </a:r>
            <a:r>
              <a:rPr lang="cs-CZ" dirty="0" err="1" smtClean="0">
                <a:latin typeface="Myriad Web Pro" pitchFamily="34" charset="-18"/>
              </a:rPr>
              <a:t>Ramphorynchoidea</a:t>
            </a:r>
            <a:r>
              <a:rPr lang="cs-CZ" dirty="0" smtClean="0">
                <a:latin typeface="Myriad Web Pro" pitchFamily="34" charset="-18"/>
              </a:rPr>
              <a:t>)</a:t>
            </a:r>
          </a:p>
          <a:p>
            <a:r>
              <a:rPr lang="cs-CZ" dirty="0" smtClean="0">
                <a:latin typeface="Myriad Web Pro" pitchFamily="34" charset="-18"/>
              </a:rPr>
              <a:t>Stále přežívají </a:t>
            </a:r>
            <a:r>
              <a:rPr lang="cs-CZ" dirty="0" err="1" smtClean="0">
                <a:latin typeface="Myriad Web Pro" pitchFamily="34" charset="-18"/>
              </a:rPr>
              <a:t>therapsidi</a:t>
            </a:r>
            <a:r>
              <a:rPr lang="cs-CZ" dirty="0" smtClean="0">
                <a:latin typeface="Myriad Web Pro" pitchFamily="34" charset="-18"/>
              </a:rPr>
              <a:t> (</a:t>
            </a:r>
            <a:r>
              <a:rPr lang="cs-CZ" i="1" dirty="0" err="1" smtClean="0">
                <a:latin typeface="Myriad Web Pro" pitchFamily="34" charset="-18"/>
              </a:rPr>
              <a:t>Placerias</a:t>
            </a:r>
            <a:r>
              <a:rPr lang="cs-CZ" dirty="0" smtClean="0">
                <a:latin typeface="Myriad Web Pro" pitchFamily="34" charset="-18"/>
              </a:rPr>
              <a:t>), významnou skupinou jsou </a:t>
            </a:r>
            <a:r>
              <a:rPr lang="cs-CZ" dirty="0" err="1" smtClean="0">
                <a:latin typeface="Myriad Web Pro" pitchFamily="34" charset="-18"/>
              </a:rPr>
              <a:t>Thecodontia</a:t>
            </a:r>
            <a:r>
              <a:rPr lang="cs-CZ" dirty="0" smtClean="0">
                <a:latin typeface="Myriad Web Pro" pitchFamily="34" charset="-18"/>
              </a:rPr>
              <a:t>.</a:t>
            </a:r>
          </a:p>
          <a:p>
            <a:r>
              <a:rPr lang="cs-CZ" dirty="0" smtClean="0">
                <a:latin typeface="Myriad Web Pro" pitchFamily="34" charset="-18"/>
              </a:rPr>
              <a:t>Vznik žab, vývoj savců ze skupiny </a:t>
            </a:r>
            <a:r>
              <a:rPr lang="cs-CZ" dirty="0" err="1" smtClean="0">
                <a:latin typeface="Myriad Web Pro" pitchFamily="34" charset="-18"/>
              </a:rPr>
              <a:t>kynodontů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13314" name="Picture 2" descr="File:Sellosaur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34328"/>
            <a:ext cx="4163616" cy="200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upload.wikimedia.org/wikipedia/commons/thumb/d/d1/Asteroceras_BW.jpg/220px-Asteroceras_B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43" y="3356992"/>
            <a:ext cx="2317948" cy="17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File:Placodus B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15" y="5367046"/>
            <a:ext cx="4446768" cy="131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8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JURA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6016" y="1600200"/>
            <a:ext cx="3970784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Dinosauři – </a:t>
            </a:r>
            <a:r>
              <a:rPr lang="cs-CZ" dirty="0" err="1" smtClean="0">
                <a:latin typeface="Myriad Web Pro" pitchFamily="34" charset="-18"/>
              </a:rPr>
              <a:t>sauropodi</a:t>
            </a:r>
            <a:r>
              <a:rPr lang="cs-CZ" dirty="0" smtClean="0">
                <a:latin typeface="Myriad Web Pro" pitchFamily="34" charset="-18"/>
              </a:rPr>
              <a:t>, </a:t>
            </a:r>
            <a:r>
              <a:rPr lang="cs-CZ" dirty="0" err="1" smtClean="0">
                <a:latin typeface="Myriad Web Pro" pitchFamily="34" charset="-18"/>
              </a:rPr>
              <a:t>theropodi</a:t>
            </a:r>
            <a:r>
              <a:rPr lang="cs-CZ" dirty="0" smtClean="0">
                <a:latin typeface="Myriad Web Pro" pitchFamily="34" charset="-18"/>
              </a:rPr>
              <a:t> (např. </a:t>
            </a:r>
            <a:r>
              <a:rPr lang="cs-CZ" dirty="0" err="1" smtClean="0">
                <a:latin typeface="Myriad Web Pro" pitchFamily="34" charset="-18"/>
              </a:rPr>
              <a:t>allosauři</a:t>
            </a:r>
            <a:r>
              <a:rPr lang="cs-CZ" dirty="0" smtClean="0">
                <a:latin typeface="Myriad Web Pro" pitchFamily="34" charset="-18"/>
              </a:rPr>
              <a:t>, </a:t>
            </a:r>
            <a:r>
              <a:rPr lang="cs-CZ" i="1" dirty="0" err="1" smtClean="0">
                <a:latin typeface="Myriad Web Pro" pitchFamily="34" charset="-18"/>
              </a:rPr>
              <a:t>Archaeopteryx</a:t>
            </a:r>
            <a:r>
              <a:rPr lang="cs-CZ" dirty="0" smtClean="0">
                <a:latin typeface="Myriad Web Pro" pitchFamily="34" charset="-18"/>
              </a:rPr>
              <a:t>), </a:t>
            </a:r>
            <a:r>
              <a:rPr lang="cs-CZ" dirty="0" err="1" smtClean="0">
                <a:latin typeface="Myriad Web Pro" pitchFamily="34" charset="-18"/>
              </a:rPr>
              <a:t>stegosauři</a:t>
            </a:r>
            <a:r>
              <a:rPr lang="cs-CZ" dirty="0" smtClean="0">
                <a:latin typeface="Myriad Web Pro" pitchFamily="34" charset="-18"/>
              </a:rPr>
              <a:t>, </a:t>
            </a:r>
          </a:p>
          <a:p>
            <a:r>
              <a:rPr lang="cs-CZ" dirty="0" err="1" smtClean="0">
                <a:latin typeface="Myriad Web Pro" pitchFamily="34" charset="-18"/>
              </a:rPr>
              <a:t>Plesiosauři</a:t>
            </a:r>
            <a:r>
              <a:rPr lang="cs-CZ" dirty="0" smtClean="0">
                <a:latin typeface="Myriad Web Pro" pitchFamily="34" charset="-18"/>
              </a:rPr>
              <a:t> (dlouhokrcí, </a:t>
            </a:r>
            <a:r>
              <a:rPr lang="cs-CZ" dirty="0" err="1" smtClean="0">
                <a:latin typeface="Myriad Web Pro" pitchFamily="34" charset="-18"/>
              </a:rPr>
              <a:t>pliosauria</a:t>
            </a:r>
            <a:r>
              <a:rPr lang="cs-CZ" dirty="0" smtClean="0">
                <a:latin typeface="Myriad Web Pro" pitchFamily="34" charset="-18"/>
              </a:rPr>
              <a:t> – </a:t>
            </a:r>
            <a:r>
              <a:rPr lang="cs-CZ" i="1" dirty="0" err="1" smtClean="0">
                <a:latin typeface="Myriad Web Pro" pitchFamily="34" charset="-18"/>
              </a:rPr>
              <a:t>Liopleurodon</a:t>
            </a:r>
            <a:r>
              <a:rPr lang="cs-CZ" dirty="0" smtClean="0">
                <a:latin typeface="Myriad Web Pro" pitchFamily="34" charset="-18"/>
              </a:rPr>
              <a:t>), </a:t>
            </a:r>
            <a:r>
              <a:rPr lang="cs-CZ" dirty="0" err="1" smtClean="0">
                <a:latin typeface="Myriad Web Pro" pitchFamily="34" charset="-18"/>
              </a:rPr>
              <a:t>ichthyosauři</a:t>
            </a:r>
            <a:r>
              <a:rPr lang="cs-CZ" dirty="0" smtClean="0">
                <a:latin typeface="Myriad Web Pro" pitchFamily="34" charset="-18"/>
              </a:rPr>
              <a:t>, obrovské ryby (</a:t>
            </a:r>
            <a:r>
              <a:rPr lang="cs-CZ" i="1" dirty="0" err="1" smtClean="0">
                <a:latin typeface="Myriad Web Pro" pitchFamily="34" charset="-18"/>
              </a:rPr>
              <a:t>Leedsichthys</a:t>
            </a:r>
            <a:r>
              <a:rPr lang="cs-CZ" dirty="0" smtClean="0">
                <a:latin typeface="Myriad Web Pro" pitchFamily="34" charset="-18"/>
              </a:rPr>
              <a:t>)</a:t>
            </a:r>
          </a:p>
          <a:p>
            <a:r>
              <a:rPr lang="cs-CZ" dirty="0" smtClean="0">
                <a:latin typeface="Myriad Web Pro" pitchFamily="34" charset="-18"/>
              </a:rPr>
              <a:t>Pterosauři (</a:t>
            </a:r>
            <a:r>
              <a:rPr lang="cs-CZ" i="1" dirty="0" err="1" smtClean="0">
                <a:latin typeface="Myriad Web Pro" pitchFamily="34" charset="-18"/>
              </a:rPr>
              <a:t>Pterodactylus</a:t>
            </a:r>
            <a:r>
              <a:rPr lang="cs-CZ" dirty="0" smtClean="0">
                <a:latin typeface="Myriad Web Pro" pitchFamily="34" charset="-18"/>
              </a:rPr>
              <a:t>)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14338" name="Picture 2" descr="Přibližné vzezření leedsichty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24798"/>
            <a:ext cx="2232247" cy="148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Pictures\TERÉNNÍ FOTO\Expedice\Berlin - květen 2012\DSC_03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9776" y="2382145"/>
            <a:ext cx="2379997" cy="159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509120"/>
            <a:ext cx="2995716" cy="226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 descr="D:\Pictures\TERÉNNÍ FOTO\Expedice\Berlin - květen 2012\DSC_02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564" y="2383697"/>
            <a:ext cx="2375361" cy="159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71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4634" y="188640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KŘÍDA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76672"/>
            <a:ext cx="3538736" cy="612068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Největší rozmach dinosaurů – </a:t>
            </a:r>
            <a:r>
              <a:rPr lang="cs-CZ" dirty="0" err="1" smtClean="0">
                <a:latin typeface="Myriad Web Pro" pitchFamily="34" charset="-18"/>
              </a:rPr>
              <a:t>ceratopsidi</a:t>
            </a:r>
            <a:r>
              <a:rPr lang="cs-CZ" dirty="0" smtClean="0">
                <a:latin typeface="Myriad Web Pro" pitchFamily="34" charset="-18"/>
              </a:rPr>
              <a:t>, </a:t>
            </a:r>
            <a:r>
              <a:rPr lang="cs-CZ" dirty="0" err="1" smtClean="0">
                <a:latin typeface="Myriad Web Pro" pitchFamily="34" charset="-18"/>
              </a:rPr>
              <a:t>sauropodi</a:t>
            </a:r>
            <a:r>
              <a:rPr lang="cs-CZ" dirty="0" smtClean="0">
                <a:latin typeface="Myriad Web Pro" pitchFamily="34" charset="-18"/>
              </a:rPr>
              <a:t>, </a:t>
            </a:r>
            <a:r>
              <a:rPr lang="cs-CZ" dirty="0" err="1" smtClean="0">
                <a:latin typeface="Myriad Web Pro" pitchFamily="34" charset="-18"/>
              </a:rPr>
              <a:t>ornithopodi</a:t>
            </a:r>
            <a:r>
              <a:rPr lang="cs-CZ" dirty="0" smtClean="0">
                <a:latin typeface="Myriad Web Pro" pitchFamily="34" charset="-18"/>
              </a:rPr>
              <a:t> (</a:t>
            </a:r>
            <a:r>
              <a:rPr lang="cs-CZ" i="1" dirty="0" smtClean="0">
                <a:latin typeface="Myriad Web Pro" pitchFamily="34" charset="-18"/>
              </a:rPr>
              <a:t>Iguanodon</a:t>
            </a:r>
            <a:r>
              <a:rPr lang="cs-CZ" dirty="0" smtClean="0">
                <a:latin typeface="Myriad Web Pro" pitchFamily="34" charset="-18"/>
              </a:rPr>
              <a:t>, </a:t>
            </a:r>
            <a:r>
              <a:rPr lang="cs-CZ" dirty="0" err="1" smtClean="0">
                <a:latin typeface="Myriad Web Pro" pitchFamily="34" charset="-18"/>
              </a:rPr>
              <a:t>nal</a:t>
            </a:r>
            <a:r>
              <a:rPr lang="cs-CZ" dirty="0" smtClean="0">
                <a:latin typeface="Myriad Web Pro" pitchFamily="34" charset="-18"/>
              </a:rPr>
              <a:t>. V ČR), </a:t>
            </a:r>
            <a:r>
              <a:rPr lang="cs-CZ" dirty="0" err="1" smtClean="0">
                <a:latin typeface="Myriad Web Pro" pitchFamily="34" charset="-18"/>
              </a:rPr>
              <a:t>theropodi</a:t>
            </a:r>
            <a:r>
              <a:rPr lang="cs-CZ" dirty="0" smtClean="0">
                <a:latin typeface="Myriad Web Pro" pitchFamily="34" charset="-18"/>
              </a:rPr>
              <a:t> (</a:t>
            </a:r>
            <a:r>
              <a:rPr lang="cs-CZ" dirty="0" err="1" smtClean="0">
                <a:latin typeface="Myriad Web Pro" pitchFamily="34" charset="-18"/>
              </a:rPr>
              <a:t>tetanurae</a:t>
            </a:r>
            <a:r>
              <a:rPr lang="cs-CZ" dirty="0" smtClean="0">
                <a:latin typeface="Myriad Web Pro" pitchFamily="34" charset="-18"/>
              </a:rPr>
              <a:t> – </a:t>
            </a:r>
            <a:r>
              <a:rPr lang="cs-CZ" i="1" dirty="0" err="1" smtClean="0">
                <a:latin typeface="Myriad Web Pro" pitchFamily="34" charset="-18"/>
              </a:rPr>
              <a:t>Gigantosaurus</a:t>
            </a:r>
            <a:r>
              <a:rPr lang="cs-CZ" dirty="0" smtClean="0">
                <a:latin typeface="Myriad Web Pro" pitchFamily="34" charset="-18"/>
              </a:rPr>
              <a:t>, </a:t>
            </a:r>
            <a:r>
              <a:rPr lang="cs-CZ" dirty="0" err="1" smtClean="0">
                <a:latin typeface="Myriad Web Pro" pitchFamily="34" charset="-18"/>
              </a:rPr>
              <a:t>tyrannosauridae</a:t>
            </a:r>
            <a:r>
              <a:rPr lang="cs-CZ" dirty="0" smtClean="0">
                <a:latin typeface="Myriad Web Pro" pitchFamily="34" charset="-18"/>
              </a:rPr>
              <a:t> – </a:t>
            </a:r>
            <a:r>
              <a:rPr lang="cs-CZ" i="1" dirty="0" err="1" smtClean="0">
                <a:latin typeface="Myriad Web Pro" pitchFamily="34" charset="-18"/>
              </a:rPr>
              <a:t>Tyrannosaurus</a:t>
            </a:r>
            <a:r>
              <a:rPr lang="cs-CZ" dirty="0" smtClean="0">
                <a:latin typeface="Myriad Web Pro" pitchFamily="34" charset="-18"/>
              </a:rPr>
              <a:t>, ptáci)</a:t>
            </a:r>
          </a:p>
          <a:p>
            <a:r>
              <a:rPr lang="cs-CZ" dirty="0" err="1" smtClean="0">
                <a:latin typeface="Myriad Web Pro" pitchFamily="34" charset="-18"/>
              </a:rPr>
              <a:t>Plesiosauři</a:t>
            </a:r>
            <a:r>
              <a:rPr lang="cs-CZ" dirty="0" smtClean="0">
                <a:latin typeface="Myriad Web Pro" pitchFamily="34" charset="-18"/>
              </a:rPr>
              <a:t>, </a:t>
            </a:r>
            <a:r>
              <a:rPr lang="cs-CZ" dirty="0" err="1" smtClean="0">
                <a:latin typeface="Myriad Web Pro" pitchFamily="34" charset="-18"/>
              </a:rPr>
              <a:t>mosasauři</a:t>
            </a:r>
            <a:r>
              <a:rPr lang="cs-CZ" dirty="0" smtClean="0">
                <a:latin typeface="Myriad Web Pro" pitchFamily="34" charset="-18"/>
              </a:rPr>
              <a:t> (mořští ještěři – </a:t>
            </a:r>
            <a:r>
              <a:rPr lang="cs-CZ" dirty="0" err="1" smtClean="0">
                <a:latin typeface="Myriad Web Pro" pitchFamily="34" charset="-18"/>
              </a:rPr>
              <a:t>lepidosauři</a:t>
            </a:r>
            <a:r>
              <a:rPr lang="cs-CZ" dirty="0" smtClean="0">
                <a:latin typeface="Myriad Web Pro" pitchFamily="34" charset="-18"/>
              </a:rPr>
              <a:t>)</a:t>
            </a:r>
          </a:p>
          <a:p>
            <a:r>
              <a:rPr lang="cs-CZ" dirty="0" smtClean="0">
                <a:latin typeface="Myriad Web Pro" pitchFamily="34" charset="-18"/>
              </a:rPr>
              <a:t>Ke konci křídy značný rozmach savců</a:t>
            </a:r>
          </a:p>
          <a:p>
            <a:r>
              <a:rPr lang="cs-CZ" dirty="0" smtClean="0">
                <a:latin typeface="Myriad Web Pro" pitchFamily="34" charset="-18"/>
              </a:rPr>
              <a:t>Vznik kvetoucích rostlin, vytváření mutualistických vazeb opylovačů (</a:t>
            </a:r>
            <a:r>
              <a:rPr lang="cs-CZ" dirty="0" err="1" smtClean="0">
                <a:latin typeface="Myriad Web Pro" pitchFamily="34" charset="-18"/>
              </a:rPr>
              <a:t>hymenoptery</a:t>
            </a:r>
            <a:r>
              <a:rPr lang="cs-CZ" dirty="0" smtClean="0">
                <a:latin typeface="Myriad Web Pro" pitchFamily="34" charset="-18"/>
              </a:rPr>
              <a:t>, motýli)</a:t>
            </a:r>
          </a:p>
          <a:p>
            <a:r>
              <a:rPr lang="cs-CZ" dirty="0" smtClean="0">
                <a:latin typeface="Myriad Web Pro" pitchFamily="34" charset="-18"/>
              </a:rPr>
              <a:t>Hadi, velcí pterosauři (</a:t>
            </a:r>
            <a:r>
              <a:rPr lang="cs-CZ" i="1" dirty="0" err="1" smtClean="0">
                <a:latin typeface="Myriad Web Pro" pitchFamily="34" charset="-18"/>
              </a:rPr>
              <a:t>Pteranodon</a:t>
            </a:r>
            <a:r>
              <a:rPr lang="cs-CZ" i="1" dirty="0" smtClean="0">
                <a:latin typeface="Myriad Web Pro" pitchFamily="34" charset="-18"/>
              </a:rPr>
              <a:t>, </a:t>
            </a:r>
            <a:r>
              <a:rPr lang="cs-CZ" i="1" dirty="0" err="1" smtClean="0">
                <a:latin typeface="Myriad Web Pro" pitchFamily="34" charset="-18"/>
              </a:rPr>
              <a:t>Quetzalcoatlus</a:t>
            </a:r>
            <a:r>
              <a:rPr lang="cs-CZ" dirty="0" smtClean="0">
                <a:latin typeface="Myriad Web Pro" pitchFamily="34" charset="-18"/>
              </a:rPr>
              <a:t>)</a:t>
            </a:r>
          </a:p>
        </p:txBody>
      </p:sp>
      <p:pic>
        <p:nvPicPr>
          <p:cNvPr id="15362" name="Picture 2" descr="http://2.bp.blogspot.com/-ei0cgU3pH6Y/T3c-A6TK_PI/AAAAAAAAA5k/RRkDGFp3fYo/s1600/Mark+Witt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33"/>
          <a:stretch/>
        </p:blipFill>
        <p:spPr bwMode="auto">
          <a:xfrm>
            <a:off x="7847676" y="4545111"/>
            <a:ext cx="1136064" cy="208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0.tqn.com/d/dinosaurs/1/0/a/B/-/-/tyrannosaurusS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15" y="1196751"/>
            <a:ext cx="4536504" cy="193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deviantart.com/download/163680963/Mosasaurus_horridus_by_EmperorDinob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56992"/>
            <a:ext cx="4631038" cy="10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palaeo.gly.bris.ac.uk/Palaeofiles/Frauds/Iguanodon_B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920" y="4869160"/>
            <a:ext cx="3943424" cy="169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69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Myriad Web Pro" pitchFamily="34" charset="-18"/>
              </a:rPr>
              <a:t>HROMADNÉ VYMÍRÁNÍ NA KONCI KŘÍDY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525963"/>
          </a:xfrm>
        </p:spPr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Konec belemnitů a amonitů</a:t>
            </a:r>
          </a:p>
          <a:p>
            <a:r>
              <a:rPr lang="cs-CZ" dirty="0" smtClean="0">
                <a:latin typeface="Myriad Web Pro" pitchFamily="34" charset="-18"/>
              </a:rPr>
              <a:t>Zmizelo dost druhů fytofágního hmyzu</a:t>
            </a:r>
          </a:p>
          <a:p>
            <a:r>
              <a:rPr lang="cs-CZ" dirty="0" smtClean="0">
                <a:latin typeface="Myriad Web Pro" pitchFamily="34" charset="-18"/>
              </a:rPr>
              <a:t>Znatelný úbytek krokodýlů</a:t>
            </a:r>
          </a:p>
          <a:p>
            <a:r>
              <a:rPr lang="cs-CZ" dirty="0" smtClean="0">
                <a:latin typeface="Myriad Web Pro" pitchFamily="34" charset="-18"/>
              </a:rPr>
              <a:t>Likvidace všech dinosaurů mimo </a:t>
            </a:r>
            <a:r>
              <a:rPr lang="cs-CZ" dirty="0" err="1" smtClean="0">
                <a:latin typeface="Myriad Web Pro" pitchFamily="34" charset="-18"/>
              </a:rPr>
              <a:t>Theropoda</a:t>
            </a:r>
            <a:r>
              <a:rPr lang="cs-CZ" dirty="0" smtClean="0">
                <a:latin typeface="Myriad Web Pro" pitchFamily="34" charset="-18"/>
              </a:rPr>
              <a:t>: </a:t>
            </a:r>
            <a:r>
              <a:rPr lang="cs-CZ" dirty="0" err="1" smtClean="0">
                <a:latin typeface="Myriad Web Pro" pitchFamily="34" charset="-18"/>
              </a:rPr>
              <a:t>Aves</a:t>
            </a:r>
            <a:r>
              <a:rPr lang="cs-CZ" dirty="0" smtClean="0">
                <a:latin typeface="Myriad Web Pro" pitchFamily="34" charset="-18"/>
              </a:rPr>
              <a:t> s. lat.</a:t>
            </a:r>
          </a:p>
          <a:p>
            <a:r>
              <a:rPr lang="cs-CZ" dirty="0" smtClean="0">
                <a:latin typeface="Myriad Web Pro" pitchFamily="34" charset="-18"/>
              </a:rPr>
              <a:t>Někteří neptačí dinosauři možná přežívají ještě v paleocénu (koncept „</a:t>
            </a:r>
            <a:r>
              <a:rPr lang="cs-CZ" dirty="0" err="1" smtClean="0">
                <a:latin typeface="Myriad Web Pro" pitchFamily="34" charset="-18"/>
              </a:rPr>
              <a:t>dead</a:t>
            </a:r>
            <a:r>
              <a:rPr lang="cs-CZ" dirty="0" smtClean="0">
                <a:latin typeface="Myriad Web Pro" pitchFamily="34" charset="-18"/>
              </a:rPr>
              <a:t> </a:t>
            </a:r>
            <a:r>
              <a:rPr lang="cs-CZ" dirty="0" err="1" smtClean="0">
                <a:latin typeface="Myriad Web Pro" pitchFamily="34" charset="-18"/>
              </a:rPr>
              <a:t>clade</a:t>
            </a:r>
            <a:r>
              <a:rPr lang="cs-CZ" dirty="0" smtClean="0">
                <a:latin typeface="Myriad Web Pro" pitchFamily="34" charset="-18"/>
              </a:rPr>
              <a:t> </a:t>
            </a:r>
            <a:r>
              <a:rPr lang="cs-CZ" dirty="0" err="1" smtClean="0">
                <a:latin typeface="Myriad Web Pro" pitchFamily="34" charset="-18"/>
              </a:rPr>
              <a:t>walking</a:t>
            </a:r>
            <a:r>
              <a:rPr lang="cs-CZ" dirty="0" smtClean="0">
                <a:latin typeface="Myriad Web Pro" pitchFamily="34" charset="-18"/>
              </a:rPr>
              <a:t>“)</a:t>
            </a:r>
            <a:endParaRPr lang="cs-CZ" dirty="0">
              <a:latin typeface="Myriad Web Pro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1918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PALEOGÉN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Na počátku (v období paleocénu) výrazný rozmach ptáků – karnivorní formy (</a:t>
            </a:r>
            <a:r>
              <a:rPr lang="cs-CZ" i="1" dirty="0" err="1" smtClean="0">
                <a:latin typeface="Myriad Web Pro" pitchFamily="34" charset="-18"/>
              </a:rPr>
              <a:t>Diatryma</a:t>
            </a:r>
            <a:r>
              <a:rPr lang="cs-CZ" dirty="0" smtClean="0">
                <a:latin typeface="Myriad Web Pro" pitchFamily="34" charset="-18"/>
              </a:rPr>
              <a:t>)</a:t>
            </a:r>
          </a:p>
          <a:p>
            <a:r>
              <a:rPr lang="cs-CZ" dirty="0" smtClean="0">
                <a:latin typeface="Myriad Web Pro" pitchFamily="34" charset="-18"/>
              </a:rPr>
              <a:t>Divergence savců – </a:t>
            </a:r>
            <a:r>
              <a:rPr lang="cs-CZ" dirty="0" err="1" smtClean="0">
                <a:latin typeface="Myriad Web Pro" pitchFamily="34" charset="-18"/>
              </a:rPr>
              <a:t>afrotheria</a:t>
            </a:r>
            <a:r>
              <a:rPr lang="cs-CZ" dirty="0" smtClean="0">
                <a:latin typeface="Myriad Web Pro" pitchFamily="34" charset="-18"/>
              </a:rPr>
              <a:t>, koně, kopytníci (vč. </a:t>
            </a:r>
            <a:r>
              <a:rPr lang="cs-CZ" dirty="0">
                <a:latin typeface="Myriad Web Pro" pitchFamily="34" charset="-18"/>
              </a:rPr>
              <a:t>k</a:t>
            </a:r>
            <a:r>
              <a:rPr lang="cs-CZ" dirty="0" smtClean="0">
                <a:latin typeface="Myriad Web Pro" pitchFamily="34" charset="-18"/>
              </a:rPr>
              <a:t>ytovců), šelmy, primáti, hlodavci</a:t>
            </a:r>
          </a:p>
          <a:p>
            <a:r>
              <a:rPr lang="cs-CZ" dirty="0" smtClean="0">
                <a:latin typeface="Myriad Web Pro" pitchFamily="34" charset="-18"/>
              </a:rPr>
              <a:t>Eocén – klimatické optimum, neexistence polárního bezlesí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16386" name="Picture 2" descr="http://mrogers.wikispaces.com/file/view/Indricotherium.jpg/74124567/Indricother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80320"/>
            <a:ext cx="2556035" cy="221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images3.wikia.nocookie.net/__cb20110913170619/edennoori/images/e/eb/Diatrym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32" y="1280319"/>
            <a:ext cx="2370815" cy="221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upload.wikimedia.org/wikipedia/commons/e/e6/Ambulocetus_B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1048"/>
            <a:ext cx="4446095" cy="201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77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NEOGÉN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Počátek vývoje člověka (hominidi – </a:t>
            </a:r>
            <a:r>
              <a:rPr lang="cs-CZ" i="1" dirty="0" err="1" smtClean="0">
                <a:latin typeface="Myriad Web Pro" pitchFamily="34" charset="-18"/>
              </a:rPr>
              <a:t>Australopithecus</a:t>
            </a:r>
            <a:r>
              <a:rPr lang="cs-CZ" i="1" dirty="0" smtClean="0">
                <a:latin typeface="Myriad Web Pro" pitchFamily="34" charset="-18"/>
              </a:rPr>
              <a:t>, Homo</a:t>
            </a:r>
            <a:r>
              <a:rPr lang="cs-CZ" dirty="0" smtClean="0">
                <a:latin typeface="Myriad Web Pro" pitchFamily="34" charset="-18"/>
              </a:rPr>
              <a:t>)</a:t>
            </a:r>
          </a:p>
          <a:p>
            <a:r>
              <a:rPr lang="cs-CZ" dirty="0" smtClean="0">
                <a:latin typeface="Myriad Web Pro" pitchFamily="34" charset="-18"/>
              </a:rPr>
              <a:t>Významné predátory v moři tvoří žraloci (</a:t>
            </a:r>
            <a:r>
              <a:rPr lang="cs-CZ" i="1" dirty="0" err="1" smtClean="0">
                <a:latin typeface="Myriad Web Pro" pitchFamily="34" charset="-18"/>
              </a:rPr>
              <a:t>Carcharodon</a:t>
            </a:r>
            <a:r>
              <a:rPr lang="cs-CZ" dirty="0" smtClean="0">
                <a:latin typeface="Myriad Web Pro" pitchFamily="34" charset="-18"/>
              </a:rPr>
              <a:t>)</a:t>
            </a:r>
          </a:p>
          <a:p>
            <a:r>
              <a:rPr lang="cs-CZ" dirty="0" smtClean="0">
                <a:latin typeface="Myriad Web Pro" pitchFamily="34" charset="-18"/>
              </a:rPr>
              <a:t>Z dinosaurů značně velcí ptáci: </a:t>
            </a:r>
            <a:r>
              <a:rPr lang="cs-CZ" i="1" dirty="0" err="1" smtClean="0">
                <a:latin typeface="Myriad Web Pro" pitchFamily="34" charset="-18"/>
              </a:rPr>
              <a:t>Phorusracos</a:t>
            </a:r>
            <a:r>
              <a:rPr lang="cs-CZ" i="1" dirty="0" smtClean="0">
                <a:latin typeface="Myriad Web Pro" pitchFamily="34" charset="-18"/>
              </a:rPr>
              <a:t>, </a:t>
            </a:r>
            <a:r>
              <a:rPr lang="cs-CZ" i="1" dirty="0" err="1" smtClean="0">
                <a:latin typeface="Myriad Web Pro" pitchFamily="34" charset="-18"/>
              </a:rPr>
              <a:t>Aepyornis</a:t>
            </a:r>
            <a:r>
              <a:rPr lang="cs-CZ" i="1" dirty="0" smtClean="0">
                <a:latin typeface="Myriad Web Pro" pitchFamily="34" charset="-18"/>
              </a:rPr>
              <a:t>, </a:t>
            </a:r>
            <a:r>
              <a:rPr lang="cs-CZ" i="1" dirty="0" err="1" smtClean="0">
                <a:latin typeface="Myriad Web Pro" pitchFamily="34" charset="-18"/>
              </a:rPr>
              <a:t>Dinornis</a:t>
            </a:r>
            <a:r>
              <a:rPr lang="cs-CZ" dirty="0" smtClean="0">
                <a:latin typeface="Myriad Web Pro" pitchFamily="34" charset="-18"/>
              </a:rPr>
              <a:t>, </a:t>
            </a:r>
            <a:r>
              <a:rPr lang="cs-CZ" i="1" dirty="0" err="1" smtClean="0">
                <a:latin typeface="Myriad Web Pro" pitchFamily="34" charset="-18"/>
              </a:rPr>
              <a:t>Argentavis</a:t>
            </a:r>
            <a:r>
              <a:rPr lang="cs-CZ" dirty="0" smtClean="0">
                <a:latin typeface="Myriad Web Pro" pitchFamily="34" charset="-18"/>
              </a:rPr>
              <a:t>)</a:t>
            </a:r>
          </a:p>
          <a:p>
            <a:r>
              <a:rPr lang="cs-CZ" dirty="0" smtClean="0">
                <a:latin typeface="Myriad Web Pro" pitchFamily="34" charset="-18"/>
              </a:rPr>
              <a:t>Delfíni, kosticovci</a:t>
            </a:r>
          </a:p>
        </p:txBody>
      </p:sp>
      <p:pic>
        <p:nvPicPr>
          <p:cNvPr id="17410" name="Picture 2" descr="http://nd04.jxs.cz/167/695/d205a55a52_76475936_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09" y="1255997"/>
            <a:ext cx="408977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upload.wikimedia.org/wikipedia/commons/thumb/7/7d/Australopithecusafarensis_reconstruction.jpg/250px-Australopithecusafarensis_reconstruc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70" y="4221088"/>
            <a:ext cx="238125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34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KVARTÉR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49338"/>
            <a:ext cx="3970784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>
                <a:latin typeface="Myriad Web Pro" pitchFamily="34" charset="-18"/>
              </a:rPr>
              <a:t>Na konci neogénu začíná cyklus glaciálů, pokračující dodnes. </a:t>
            </a:r>
          </a:p>
          <a:p>
            <a:r>
              <a:rPr lang="cs-CZ" dirty="0" smtClean="0">
                <a:latin typeface="Myriad Web Pro" pitchFamily="34" charset="-18"/>
              </a:rPr>
              <a:t>Chladnomilná megafauna </a:t>
            </a:r>
            <a:r>
              <a:rPr lang="cs-CZ" dirty="0" err="1" smtClean="0">
                <a:latin typeface="Myriad Web Pro" pitchFamily="34" charset="-18"/>
              </a:rPr>
              <a:t>holarktis</a:t>
            </a:r>
            <a:r>
              <a:rPr lang="cs-CZ" dirty="0" smtClean="0">
                <a:latin typeface="Myriad Web Pro" pitchFamily="34" charset="-18"/>
              </a:rPr>
              <a:t> – mamuti, nosorožci; lvi, hyeny</a:t>
            </a:r>
          </a:p>
          <a:p>
            <a:r>
              <a:rPr lang="cs-CZ" dirty="0" smtClean="0">
                <a:latin typeface="Myriad Web Pro" pitchFamily="34" charset="-18"/>
              </a:rPr>
              <a:t>Lidé – likvidace megafauny v poslední době ledové</a:t>
            </a:r>
          </a:p>
          <a:p>
            <a:endParaRPr lang="cs-CZ" dirty="0">
              <a:latin typeface="Myriad Web Pro" pitchFamily="34" charset="-18"/>
            </a:endParaRPr>
          </a:p>
        </p:txBody>
      </p:sp>
      <p:pic>
        <p:nvPicPr>
          <p:cNvPr id="18434" name="Picture 2" descr="Soubor:Northern icesheet h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72816"/>
            <a:ext cx="4970302" cy="364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71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Myriad Web Pro" pitchFamily="34" charset="-18"/>
              </a:rPr>
              <a:t>JIŽNÍ AMERIKA V KVARTÉRU A VELKÁ AMERICKÁ VÝMĚNA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52578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Před spojením J a S Ameriky v J Americe unikátní fauna savců, </a:t>
            </a:r>
            <a:r>
              <a:rPr lang="cs-CZ" dirty="0" smtClean="0">
                <a:latin typeface="Myriad Web Pro"/>
              </a:rPr>
              <a:t>konvergující</a:t>
            </a:r>
            <a:r>
              <a:rPr lang="cs-CZ" dirty="0" smtClean="0">
                <a:latin typeface="Myriad Web Pro" pitchFamily="34" charset="-18"/>
              </a:rPr>
              <a:t> klasické skupiny</a:t>
            </a:r>
          </a:p>
          <a:p>
            <a:r>
              <a:rPr lang="cs-CZ" dirty="0" err="1" smtClean="0">
                <a:latin typeface="Myriad Web Pro" pitchFamily="34" charset="-18"/>
              </a:rPr>
              <a:t>Notongulata</a:t>
            </a:r>
            <a:r>
              <a:rPr lang="cs-CZ" dirty="0" smtClean="0">
                <a:latin typeface="Myriad Web Pro" pitchFamily="34" charset="-18"/>
              </a:rPr>
              <a:t> – místo kopytníků (velcí </a:t>
            </a:r>
            <a:r>
              <a:rPr lang="cs-CZ" dirty="0" err="1" smtClean="0">
                <a:latin typeface="Myriad Web Pro" pitchFamily="34" charset="-18"/>
              </a:rPr>
              <a:t>býložr</a:t>
            </a:r>
            <a:r>
              <a:rPr lang="cs-CZ" dirty="0" smtClean="0">
                <a:latin typeface="Myriad Web Pro" pitchFamily="34" charset="-18"/>
              </a:rPr>
              <a:t>. – </a:t>
            </a:r>
            <a:r>
              <a:rPr lang="cs-CZ" dirty="0" err="1" smtClean="0">
                <a:latin typeface="Myriad Web Pro" pitchFamily="34" charset="-18"/>
              </a:rPr>
              <a:t>Litopterna</a:t>
            </a:r>
            <a:r>
              <a:rPr lang="cs-CZ" dirty="0" smtClean="0">
                <a:latin typeface="Myriad Web Pro" pitchFamily="34" charset="-18"/>
              </a:rPr>
              <a:t>, </a:t>
            </a:r>
            <a:r>
              <a:rPr lang="cs-CZ" i="1" dirty="0" err="1" smtClean="0">
                <a:latin typeface="Myriad Web Pro" pitchFamily="34" charset="-18"/>
              </a:rPr>
              <a:t>Toxodon</a:t>
            </a:r>
            <a:r>
              <a:rPr lang="cs-CZ" i="1" dirty="0" smtClean="0">
                <a:latin typeface="Myriad Web Pro" pitchFamily="34" charset="-18"/>
              </a:rPr>
              <a:t> </a:t>
            </a:r>
            <a:r>
              <a:rPr lang="cs-CZ" dirty="0" smtClean="0">
                <a:latin typeface="Myriad Web Pro" pitchFamily="34" charset="-18"/>
              </a:rPr>
              <a:t>místo hrocha), </a:t>
            </a:r>
            <a:r>
              <a:rPr lang="cs-CZ" dirty="0" err="1" smtClean="0">
                <a:latin typeface="Myriad Web Pro" pitchFamily="34" charset="-18"/>
              </a:rPr>
              <a:t>Xenarthra</a:t>
            </a:r>
            <a:r>
              <a:rPr lang="cs-CZ" i="1" dirty="0" smtClean="0">
                <a:latin typeface="Myriad Web Pro" pitchFamily="34" charset="-18"/>
              </a:rPr>
              <a:t> </a:t>
            </a:r>
            <a:r>
              <a:rPr lang="cs-CZ" dirty="0" smtClean="0">
                <a:latin typeface="Myriad Web Pro" pitchFamily="34" charset="-18"/>
              </a:rPr>
              <a:t>(</a:t>
            </a:r>
            <a:r>
              <a:rPr lang="cs-CZ" i="1" dirty="0" err="1" smtClean="0">
                <a:latin typeface="Myriad Web Pro" pitchFamily="34" charset="-18"/>
              </a:rPr>
              <a:t>Megatherium</a:t>
            </a:r>
            <a:r>
              <a:rPr lang="cs-CZ" i="1" dirty="0" smtClean="0">
                <a:latin typeface="Myriad Web Pro" pitchFamily="34" charset="-18"/>
              </a:rPr>
              <a:t> </a:t>
            </a:r>
            <a:r>
              <a:rPr lang="cs-CZ" dirty="0" smtClean="0">
                <a:latin typeface="Myriad Web Pro" pitchFamily="34" charset="-18"/>
              </a:rPr>
              <a:t>místo medvěda), pásovci – </a:t>
            </a:r>
            <a:r>
              <a:rPr lang="cs-CZ" i="1" dirty="0" err="1" smtClean="0">
                <a:latin typeface="Myriad Web Pro" pitchFamily="34" charset="-18"/>
              </a:rPr>
              <a:t>Glyptodon</a:t>
            </a:r>
            <a:r>
              <a:rPr lang="cs-CZ" i="1" dirty="0" smtClean="0">
                <a:latin typeface="Myriad Web Pro" pitchFamily="34" charset="-18"/>
              </a:rPr>
              <a:t>, </a:t>
            </a:r>
            <a:r>
              <a:rPr lang="cs-CZ" dirty="0" smtClean="0">
                <a:latin typeface="Myriad Web Pro" pitchFamily="34" charset="-18"/>
              </a:rPr>
              <a:t>vačnatci (</a:t>
            </a:r>
            <a:r>
              <a:rPr lang="cs-CZ" i="1" dirty="0" err="1" smtClean="0">
                <a:latin typeface="Myriad Web Pro" pitchFamily="34" charset="-18"/>
              </a:rPr>
              <a:t>Thylacosmilus</a:t>
            </a:r>
            <a:r>
              <a:rPr lang="cs-CZ" dirty="0" smtClean="0">
                <a:latin typeface="Myriad Web Pro" pitchFamily="34" charset="-18"/>
              </a:rPr>
              <a:t> místo šelem)</a:t>
            </a:r>
          </a:p>
          <a:p>
            <a:r>
              <a:rPr lang="cs-CZ" dirty="0" smtClean="0">
                <a:latin typeface="Myriad Web Pro" pitchFamily="34" charset="-18"/>
              </a:rPr>
              <a:t>Velká americká výměna po spojení obou Amerik – do JA se dostávají kopytníci, šelmy, lidé a mnoho dalších skupin</a:t>
            </a:r>
          </a:p>
          <a:p>
            <a:r>
              <a:rPr lang="cs-CZ" dirty="0" smtClean="0">
                <a:latin typeface="Myriad Web Pro" pitchFamily="34" charset="-18"/>
              </a:rPr>
              <a:t>Do SA proudí </a:t>
            </a:r>
            <a:r>
              <a:rPr lang="cs-CZ" dirty="0" err="1" smtClean="0">
                <a:latin typeface="Myriad Web Pro" pitchFamily="34" charset="-18"/>
              </a:rPr>
              <a:t>xenarthra</a:t>
            </a:r>
            <a:r>
              <a:rPr lang="cs-CZ" dirty="0" smtClean="0">
                <a:latin typeface="Myriad Web Pro" pitchFamily="34" charset="-18"/>
              </a:rPr>
              <a:t>, obří ptáci </a:t>
            </a:r>
            <a:r>
              <a:rPr lang="cs-CZ" i="1" dirty="0" err="1" smtClean="0">
                <a:latin typeface="Myriad Web Pro" pitchFamily="34" charset="-18"/>
              </a:rPr>
              <a:t>Phorusracos</a:t>
            </a:r>
            <a:r>
              <a:rPr lang="cs-CZ" dirty="0" smtClean="0">
                <a:latin typeface="Myriad Web Pro" pitchFamily="34" charset="-18"/>
              </a:rPr>
              <a:t>, morčata</a:t>
            </a:r>
          </a:p>
        </p:txBody>
      </p:sp>
      <p:pic>
        <p:nvPicPr>
          <p:cNvPr id="19458" name="Picture 2" descr="File:Macraucheni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56760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upload.wikimedia.org/wikipedia/commons/thumb/a/a4/Glyptodon-1.jpg/250px-Glyptodon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326" y="4365104"/>
            <a:ext cx="4166571" cy="201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3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Myriad Web Pro" pitchFamily="34" charset="-18"/>
              </a:rPr>
              <a:t>DŮSLEDKY VELKÉ AMERICKÉ VÝMĚNY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6016" y="1628800"/>
            <a:ext cx="4186808" cy="4839635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Extinkce velkého množství původních jihoamerických savců vlivem </a:t>
            </a:r>
            <a:r>
              <a:rPr lang="cs-CZ" dirty="0" err="1" smtClean="0">
                <a:latin typeface="Myriad Web Pro" pitchFamily="34" charset="-18"/>
              </a:rPr>
              <a:t>kompetice</a:t>
            </a:r>
            <a:r>
              <a:rPr lang="cs-CZ" dirty="0" smtClean="0">
                <a:latin typeface="Myriad Web Pro" pitchFamily="34" charset="-18"/>
              </a:rPr>
              <a:t> a predačního tlaku ze strany šelem</a:t>
            </a:r>
          </a:p>
          <a:p>
            <a:r>
              <a:rPr lang="cs-CZ" dirty="0" smtClean="0">
                <a:latin typeface="Myriad Web Pro" pitchFamily="34" charset="-18"/>
              </a:rPr>
              <a:t>Po příchodu člověka téměř totální likvidace jihoamerické megafauny. Zůstal jen tapír, kapybara, lamy</a:t>
            </a:r>
          </a:p>
          <a:p>
            <a:r>
              <a:rPr lang="cs-CZ" dirty="0" smtClean="0">
                <a:latin typeface="Myriad Web Pro" pitchFamily="34" charset="-18"/>
              </a:rPr>
              <a:t>Snad zůstala i </a:t>
            </a:r>
            <a:r>
              <a:rPr lang="cs-CZ" dirty="0" err="1" smtClean="0">
                <a:latin typeface="Myriad Web Pro" pitchFamily="34" charset="-18"/>
              </a:rPr>
              <a:t>megatheria</a:t>
            </a:r>
            <a:r>
              <a:rPr lang="cs-CZ" dirty="0" smtClean="0">
                <a:latin typeface="Myriad Web Pro" pitchFamily="34" charset="-18"/>
              </a:rPr>
              <a:t> a budou-li objevena do 30 let, dostanu 10 kg čokolády.</a:t>
            </a:r>
          </a:p>
        </p:txBody>
      </p:sp>
      <p:pic>
        <p:nvPicPr>
          <p:cNvPr id="20482" name="Picture 2" descr="http://www.blackwellpublishing.com/paleobiology/jpg/300_96dpi/c02f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02064"/>
            <a:ext cx="3159269" cy="496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69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latin typeface="Myriad Web Pro" pitchFamily="34" charset="-18"/>
              </a:rPr>
              <a:t>VYUŽITÍ PALEONTOLOGIE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latin typeface="Myriad Web Pro" pitchFamily="34" charset="-18"/>
              </a:rPr>
              <a:t>Fosilní záznam představuje velmi cenný archiv vývoje života.</a:t>
            </a:r>
          </a:p>
          <a:p>
            <a:r>
              <a:rPr lang="cs-CZ" dirty="0" smtClean="0">
                <a:latin typeface="Myriad Web Pro" pitchFamily="34" charset="-18"/>
              </a:rPr>
              <a:t>Pravděpodobnost objevu fosilie přímého společného předka je malá, ale můžeme objevit něco, co se mu hodně podobá</a:t>
            </a:r>
          </a:p>
          <a:p>
            <a:r>
              <a:rPr lang="cs-CZ" dirty="0" smtClean="0">
                <a:latin typeface="Myriad Web Pro" pitchFamily="34" charset="-18"/>
              </a:rPr>
              <a:t>Na fosiliích vidíme primitivní znaky</a:t>
            </a:r>
          </a:p>
          <a:p>
            <a:r>
              <a:rPr lang="cs-CZ" dirty="0" smtClean="0">
                <a:latin typeface="Myriad Web Pro" pitchFamily="34" charset="-18"/>
              </a:rPr>
              <a:t>Fosilní záznam nám umožňuje studovat prehistorickou biodiversitu a ekosystémy.</a:t>
            </a:r>
          </a:p>
          <a:p>
            <a:r>
              <a:rPr lang="cs-CZ" dirty="0" smtClean="0">
                <a:latin typeface="Myriad Web Pro" pitchFamily="34" charset="-18"/>
              </a:rPr>
              <a:t>Fosilie jsou cenným dokladem existence evoluce při diskusi s kreacionisty </a:t>
            </a:r>
            <a:r>
              <a:rPr lang="cs-CZ" dirty="0" smtClean="0">
                <a:latin typeface="Myriad Web Pro" pitchFamily="34" charset="-18"/>
                <a:sym typeface="Wingdings" pitchFamily="2" charset="2"/>
              </a:rPr>
              <a:t></a:t>
            </a:r>
            <a:endParaRPr lang="cs-CZ" dirty="0">
              <a:latin typeface="Myriad Web Pro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2127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Přímá spojnice 11"/>
          <p:cNvCxnSpPr/>
          <p:nvPr/>
        </p:nvCxnSpPr>
        <p:spPr>
          <a:xfrm flipV="1">
            <a:off x="188767" y="2239162"/>
            <a:ext cx="8280920" cy="360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9" name="Skupina 18"/>
          <p:cNvGrpSpPr/>
          <p:nvPr/>
        </p:nvGrpSpPr>
        <p:grpSpPr>
          <a:xfrm>
            <a:off x="8289667" y="799002"/>
            <a:ext cx="360040" cy="1440160"/>
            <a:chOff x="5004048" y="1196752"/>
            <a:chExt cx="360040" cy="1440160"/>
          </a:xfrm>
        </p:grpSpPr>
        <p:sp>
          <p:nvSpPr>
            <p:cNvPr id="16" name="Ovál 15"/>
            <p:cNvSpPr/>
            <p:nvPr/>
          </p:nvSpPr>
          <p:spPr>
            <a:xfrm>
              <a:off x="5004048" y="1196752"/>
              <a:ext cx="360040" cy="36004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8" name="Přímá spojnice 17"/>
            <p:cNvCxnSpPr>
              <a:stCxn id="16" idx="4"/>
            </p:cNvCxnSpPr>
            <p:nvPr/>
          </p:nvCxnSpPr>
          <p:spPr>
            <a:xfrm>
              <a:off x="5184068" y="1556792"/>
              <a:ext cx="0" cy="10801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Obdélník 19"/>
          <p:cNvSpPr/>
          <p:nvPr/>
        </p:nvSpPr>
        <p:spPr>
          <a:xfrm>
            <a:off x="7493412" y="366954"/>
            <a:ext cx="1481935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30. 9. 2012</a:t>
            </a:r>
            <a:endParaRPr lang="cs-CZ" dirty="0"/>
          </a:p>
        </p:txBody>
      </p:sp>
      <p:grpSp>
        <p:nvGrpSpPr>
          <p:cNvPr id="23" name="Skupina 22"/>
          <p:cNvGrpSpPr/>
          <p:nvPr/>
        </p:nvGrpSpPr>
        <p:grpSpPr>
          <a:xfrm flipV="1">
            <a:off x="8054360" y="1916832"/>
            <a:ext cx="360040" cy="1512168"/>
            <a:chOff x="5004048" y="1196752"/>
            <a:chExt cx="360040" cy="1440160"/>
          </a:xfrm>
        </p:grpSpPr>
        <p:sp>
          <p:nvSpPr>
            <p:cNvPr id="24" name="Ovál 23"/>
            <p:cNvSpPr/>
            <p:nvPr/>
          </p:nvSpPr>
          <p:spPr>
            <a:xfrm>
              <a:off x="5004048" y="1196752"/>
              <a:ext cx="360040" cy="36004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5" name="Přímá spojnice 24"/>
            <p:cNvCxnSpPr>
              <a:stCxn id="24" idx="4"/>
            </p:cNvCxnSpPr>
            <p:nvPr/>
          </p:nvCxnSpPr>
          <p:spPr>
            <a:xfrm>
              <a:off x="5184068" y="1556792"/>
              <a:ext cx="0" cy="10801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Obdélník 25"/>
          <p:cNvSpPr/>
          <p:nvPr/>
        </p:nvSpPr>
        <p:spPr>
          <a:xfrm>
            <a:off x="6084168" y="2845296"/>
            <a:ext cx="17901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První hominidi</a:t>
            </a:r>
            <a:endParaRPr lang="cs-CZ" dirty="0"/>
          </a:p>
        </p:txBody>
      </p:sp>
      <p:grpSp>
        <p:nvGrpSpPr>
          <p:cNvPr id="27" name="Skupina 26"/>
          <p:cNvGrpSpPr/>
          <p:nvPr/>
        </p:nvGrpSpPr>
        <p:grpSpPr>
          <a:xfrm>
            <a:off x="4725271" y="817004"/>
            <a:ext cx="360040" cy="1440160"/>
            <a:chOff x="5004048" y="1196752"/>
            <a:chExt cx="360040" cy="1440160"/>
          </a:xfrm>
        </p:grpSpPr>
        <p:sp>
          <p:nvSpPr>
            <p:cNvPr id="28" name="Ovál 27"/>
            <p:cNvSpPr/>
            <p:nvPr/>
          </p:nvSpPr>
          <p:spPr>
            <a:xfrm>
              <a:off x="5004048" y="1196752"/>
              <a:ext cx="360040" cy="36004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9" name="Přímá spojnice 28"/>
            <p:cNvCxnSpPr>
              <a:stCxn id="28" idx="4"/>
            </p:cNvCxnSpPr>
            <p:nvPr/>
          </p:nvCxnSpPr>
          <p:spPr>
            <a:xfrm>
              <a:off x="5184068" y="1556792"/>
              <a:ext cx="0" cy="10801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Obdélník 29"/>
          <p:cNvSpPr/>
          <p:nvPr/>
        </p:nvSpPr>
        <p:spPr>
          <a:xfrm>
            <a:off x="4266347" y="222938"/>
            <a:ext cx="1277888" cy="515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Konec druhohor</a:t>
            </a:r>
            <a:endParaRPr lang="cs-CZ" dirty="0"/>
          </a:p>
        </p:txBody>
      </p:sp>
      <p:cxnSp>
        <p:nvCxnSpPr>
          <p:cNvPr id="32" name="Přímá spojnice 31"/>
          <p:cNvCxnSpPr/>
          <p:nvPr/>
        </p:nvCxnSpPr>
        <p:spPr>
          <a:xfrm flipV="1">
            <a:off x="368787" y="4711588"/>
            <a:ext cx="8280920" cy="360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3" name="Skupina 32"/>
          <p:cNvGrpSpPr/>
          <p:nvPr/>
        </p:nvGrpSpPr>
        <p:grpSpPr>
          <a:xfrm>
            <a:off x="3686926" y="3327362"/>
            <a:ext cx="360040" cy="1440160"/>
            <a:chOff x="5004048" y="1196752"/>
            <a:chExt cx="360040" cy="1440160"/>
          </a:xfrm>
        </p:grpSpPr>
        <p:sp>
          <p:nvSpPr>
            <p:cNvPr id="34" name="Ovál 33"/>
            <p:cNvSpPr/>
            <p:nvPr/>
          </p:nvSpPr>
          <p:spPr>
            <a:xfrm>
              <a:off x="5004048" y="1196752"/>
              <a:ext cx="360040" cy="36004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5" name="Přímá spojnice 34"/>
            <p:cNvCxnSpPr>
              <a:stCxn id="34" idx="4"/>
            </p:cNvCxnSpPr>
            <p:nvPr/>
          </p:nvCxnSpPr>
          <p:spPr>
            <a:xfrm>
              <a:off x="5184068" y="1556792"/>
              <a:ext cx="0" cy="10801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Obdélník 35"/>
          <p:cNvSpPr/>
          <p:nvPr/>
        </p:nvSpPr>
        <p:spPr>
          <a:xfrm>
            <a:off x="3038853" y="2689448"/>
            <a:ext cx="1686417" cy="515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Konec prvohor</a:t>
            </a:r>
            <a:endParaRPr lang="cs-CZ" dirty="0"/>
          </a:p>
        </p:txBody>
      </p:sp>
      <p:cxnSp>
        <p:nvCxnSpPr>
          <p:cNvPr id="37" name="Přímá spojnice 36"/>
          <p:cNvCxnSpPr/>
          <p:nvPr/>
        </p:nvCxnSpPr>
        <p:spPr>
          <a:xfrm flipV="1">
            <a:off x="368787" y="4935996"/>
            <a:ext cx="8280920" cy="360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368787" y="5143636"/>
            <a:ext cx="8280920" cy="360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V="1">
            <a:off x="346274" y="5359660"/>
            <a:ext cx="8280920" cy="360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Skupina 39"/>
          <p:cNvGrpSpPr/>
          <p:nvPr/>
        </p:nvGrpSpPr>
        <p:grpSpPr>
          <a:xfrm flipV="1">
            <a:off x="7874340" y="5377662"/>
            <a:ext cx="360040" cy="1363706"/>
            <a:chOff x="5004048" y="1196752"/>
            <a:chExt cx="360040" cy="1440160"/>
          </a:xfrm>
        </p:grpSpPr>
        <p:sp>
          <p:nvSpPr>
            <p:cNvPr id="41" name="Ovál 40"/>
            <p:cNvSpPr/>
            <p:nvPr/>
          </p:nvSpPr>
          <p:spPr>
            <a:xfrm>
              <a:off x="5004048" y="1196752"/>
              <a:ext cx="360040" cy="36004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2" name="Přímá spojnice 41"/>
            <p:cNvCxnSpPr>
              <a:stCxn id="41" idx="4"/>
            </p:cNvCxnSpPr>
            <p:nvPr/>
          </p:nvCxnSpPr>
          <p:spPr>
            <a:xfrm>
              <a:off x="5184068" y="1556792"/>
              <a:ext cx="0" cy="10801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Obdélník 42"/>
          <p:cNvSpPr/>
          <p:nvPr/>
        </p:nvSpPr>
        <p:spPr>
          <a:xfrm>
            <a:off x="5940152" y="6052136"/>
            <a:ext cx="1830433" cy="515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Začátek prvohor</a:t>
            </a:r>
            <a:endParaRPr lang="cs-CZ" dirty="0"/>
          </a:p>
        </p:txBody>
      </p:sp>
      <p:cxnSp>
        <p:nvCxnSpPr>
          <p:cNvPr id="31" name="Přímá spojnice se šipkou 30"/>
          <p:cNvCxnSpPr/>
          <p:nvPr/>
        </p:nvCxnSpPr>
        <p:spPr>
          <a:xfrm>
            <a:off x="4905291" y="1699102"/>
            <a:ext cx="3582144" cy="1800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51" name="Přímá spojnice se šipkou 2050"/>
          <p:cNvCxnSpPr/>
          <p:nvPr/>
        </p:nvCxnSpPr>
        <p:spPr>
          <a:xfrm>
            <a:off x="188767" y="1562400"/>
            <a:ext cx="82809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/>
          <p:nvPr/>
        </p:nvCxnSpPr>
        <p:spPr>
          <a:xfrm flipH="1">
            <a:off x="3866946" y="4149080"/>
            <a:ext cx="478276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58" name="TextovéPole 2057"/>
          <p:cNvSpPr txBox="1"/>
          <p:nvPr/>
        </p:nvSpPr>
        <p:spPr>
          <a:xfrm>
            <a:off x="4912423" y="173216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65</a:t>
            </a:r>
            <a:endParaRPr lang="cs-CZ" b="1" dirty="0"/>
          </a:p>
        </p:txBody>
      </p:sp>
      <p:cxnSp>
        <p:nvCxnSpPr>
          <p:cNvPr id="56" name="Přímá spojnice se šipkou 55"/>
          <p:cNvCxnSpPr/>
          <p:nvPr/>
        </p:nvCxnSpPr>
        <p:spPr>
          <a:xfrm>
            <a:off x="8234380" y="2006842"/>
            <a:ext cx="235307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ovéPole 58"/>
          <p:cNvSpPr txBox="1"/>
          <p:nvPr/>
        </p:nvSpPr>
        <p:spPr>
          <a:xfrm>
            <a:off x="8179485" y="1667272"/>
            <a:ext cx="23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4</a:t>
            </a:r>
            <a:endParaRPr lang="cs-CZ" b="1" dirty="0"/>
          </a:p>
        </p:txBody>
      </p:sp>
      <p:cxnSp>
        <p:nvCxnSpPr>
          <p:cNvPr id="62" name="Přímá spojnice 61"/>
          <p:cNvCxnSpPr/>
          <p:nvPr/>
        </p:nvCxnSpPr>
        <p:spPr>
          <a:xfrm>
            <a:off x="8464587" y="2159859"/>
            <a:ext cx="0" cy="3240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TextovéPole 67"/>
          <p:cNvSpPr txBox="1"/>
          <p:nvPr/>
        </p:nvSpPr>
        <p:spPr>
          <a:xfrm>
            <a:off x="3882061" y="422746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230</a:t>
            </a:r>
            <a:endParaRPr lang="cs-CZ" b="1" dirty="0"/>
          </a:p>
        </p:txBody>
      </p:sp>
      <p:sp>
        <p:nvSpPr>
          <p:cNvPr id="69" name="TextovéPole 68"/>
          <p:cNvSpPr txBox="1"/>
          <p:nvPr/>
        </p:nvSpPr>
        <p:spPr>
          <a:xfrm>
            <a:off x="8208404" y="551972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570</a:t>
            </a:r>
            <a:endParaRPr lang="cs-CZ" b="1" dirty="0"/>
          </a:p>
        </p:txBody>
      </p:sp>
      <p:sp>
        <p:nvSpPr>
          <p:cNvPr id="2065" name="TextovéPole 2064"/>
          <p:cNvSpPr txBox="1"/>
          <p:nvPr/>
        </p:nvSpPr>
        <p:spPr>
          <a:xfrm>
            <a:off x="1259632" y="6031110"/>
            <a:ext cx="2835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… 3 800 = 3,8 miliardy let</a:t>
            </a:r>
            <a:endParaRPr lang="cs-CZ" sz="2000" b="1" dirty="0"/>
          </a:p>
        </p:txBody>
      </p:sp>
      <p:cxnSp>
        <p:nvCxnSpPr>
          <p:cNvPr id="2067" name="Přímá spojnice 2066"/>
          <p:cNvCxnSpPr/>
          <p:nvPr/>
        </p:nvCxnSpPr>
        <p:spPr>
          <a:xfrm>
            <a:off x="3625407" y="817004"/>
            <a:ext cx="615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69" name="TextovéPole 2068"/>
          <p:cNvSpPr txBox="1"/>
          <p:nvPr/>
        </p:nvSpPr>
        <p:spPr>
          <a:xfrm>
            <a:off x="2448702" y="355718"/>
            <a:ext cx="123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 milion let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473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30" grpId="0" animBg="1"/>
      <p:bldP spid="36" grpId="0" animBg="1"/>
      <p:bldP spid="43" grpId="0" animBg="1"/>
      <p:bldP spid="2058" grpId="0"/>
      <p:bldP spid="59" grpId="0"/>
      <p:bldP spid="68" grpId="0"/>
      <p:bldP spid="69" grpId="0"/>
      <p:bldP spid="206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18856" y="188641"/>
            <a:ext cx="4125144" cy="2664296"/>
          </a:xfrm>
        </p:spPr>
        <p:txBody>
          <a:bodyPr>
            <a:normAutofit/>
          </a:bodyPr>
          <a:lstStyle/>
          <a:p>
            <a:r>
              <a:rPr lang="cs-CZ" sz="5400" dirty="0" smtClean="0">
                <a:latin typeface="Myriad Web Pro" pitchFamily="34" charset="-18"/>
              </a:rPr>
              <a:t>DĚKUJI ZA</a:t>
            </a:r>
            <a:br>
              <a:rPr lang="cs-CZ" sz="5400" dirty="0" smtClean="0">
                <a:latin typeface="Myriad Web Pro" pitchFamily="34" charset="-18"/>
              </a:rPr>
            </a:br>
            <a:r>
              <a:rPr lang="cs-CZ" sz="4800" dirty="0" smtClean="0">
                <a:latin typeface="Myriad Web Pro" pitchFamily="34" charset="-18"/>
              </a:rPr>
              <a:t>POZORNOST</a:t>
            </a:r>
            <a:endParaRPr lang="cs-CZ" sz="5400" dirty="0">
              <a:latin typeface="Myriad Web Pro" pitchFamily="34" charset="-18"/>
            </a:endParaRPr>
          </a:p>
        </p:txBody>
      </p:sp>
      <p:pic>
        <p:nvPicPr>
          <p:cNvPr id="21506" name="Picture 2" descr="https://encrypted-tbn1.gstatic.com/images?q=tbn:ANd9GcT9vmIrlRNk_yIiVVVhh4SLKF1iTfHXYl7oQYvjbmbLJI5z7f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96855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encrypted-tbn2.gstatic.com/images?q=tbn:ANd9GcQBR-ip_Kx0N95VY7v488AgeGuomv0EFbeaRsoNZ8QrNix03BDb9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48880"/>
            <a:ext cx="1944216" cy="145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encrypted-tbn3.gstatic.com/images?q=tbn:ANd9GcTaLsKXLslmYcVXqJrkeyupsiWVqSPKT6xJfUBX5vjLnrBLel8U6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348880"/>
            <a:ext cx="1101799" cy="146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s://encrypted-tbn2.gstatic.com/images?q=tbn:ANd9GcQjpcTarwjkrRxEcy-WDahHfMijhZrCHNkbgb9BPj4SZcrOf84Zr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7072"/>
            <a:ext cx="194775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s://encrypted-tbn1.gstatic.com/images?q=tbn:ANd9GcSK0zbBFqxFlVkdVN7OKCwEs18ZeCYxowvO76iBWrtQKOUiB4-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440" y="4077073"/>
            <a:ext cx="173041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David\Desktop\BANNER F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5525251"/>
            <a:ext cx="3279938" cy="84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80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www.williamsclass.com/images/GifImages/GeoTimeLineSca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0" y="153035"/>
            <a:ext cx="8568952" cy="66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17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Myriad Web Pro" pitchFamily="34" charset="-18"/>
              </a:rPr>
              <a:t>TAFONOMIE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41658" y="1600200"/>
            <a:ext cx="3406806" cy="4637112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Myriad Web Pro" pitchFamily="34" charset="-18"/>
              </a:rPr>
              <a:t>Tafonomie se zabývá vznikem fosilií a faktory, které při tom na </a:t>
            </a:r>
            <a:r>
              <a:rPr lang="cs-CZ" sz="2400" dirty="0" err="1" smtClean="0">
                <a:latin typeface="Myriad Web Pro" pitchFamily="34" charset="-18"/>
              </a:rPr>
              <a:t>fosilisovaný</a:t>
            </a:r>
            <a:r>
              <a:rPr lang="cs-CZ" sz="2400" dirty="0" smtClean="0">
                <a:latin typeface="Myriad Web Pro" pitchFamily="34" charset="-18"/>
              </a:rPr>
              <a:t> objekt působí.</a:t>
            </a:r>
          </a:p>
          <a:p>
            <a:r>
              <a:rPr lang="cs-CZ" sz="2400" dirty="0" err="1" smtClean="0">
                <a:latin typeface="Myriad Web Pro" pitchFamily="34" charset="-18"/>
              </a:rPr>
              <a:t>Tafonomický</a:t>
            </a:r>
            <a:r>
              <a:rPr lang="cs-CZ" sz="2400" dirty="0" smtClean="0">
                <a:latin typeface="Myriad Web Pro" pitchFamily="34" charset="-18"/>
              </a:rPr>
              <a:t> cyklus – demonstruje mimo jiné, jak malá je pravděpodobnost, že se stanete fosilií</a:t>
            </a:r>
            <a:endParaRPr lang="cs-CZ" sz="2400" dirty="0">
              <a:latin typeface="Myriad Web Pro" pitchFamily="34" charset="-18"/>
            </a:endParaRPr>
          </a:p>
        </p:txBody>
      </p:sp>
      <p:pic>
        <p:nvPicPr>
          <p:cNvPr id="6146" name="Picture 2" descr="Schéma tafonomického cyklu Upraveno dle Pokorný (199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98" y="1484782"/>
            <a:ext cx="5040560" cy="443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81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Myriad Web Pro" pitchFamily="34" charset="-18"/>
              </a:rPr>
              <a:t>FOSILISACE – VZNIK ZKAMENĚLIN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11" name="Picture 4" descr="http://www.cartoonstock.com/newscartoons/cartoonists/tmc/lowres/tmcn316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ec-moulin1-villeneuve.ac-versailles.fr/IMG/gif/Fossilisati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2776"/>
            <a:ext cx="47625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57200" y="4653136"/>
            <a:ext cx="8229600" cy="1872208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Speciální případ fosilií – ichnofosilie (zkamenělé stopy)</a:t>
            </a:r>
          </a:p>
          <a:p>
            <a:r>
              <a:rPr lang="cs-CZ" dirty="0" err="1" smtClean="0">
                <a:latin typeface="Myriad Web Pro" pitchFamily="34" charset="-18"/>
              </a:rPr>
              <a:t>Fosilisace</a:t>
            </a:r>
            <a:r>
              <a:rPr lang="cs-CZ" dirty="0" smtClean="0">
                <a:latin typeface="Myriad Web Pro" pitchFamily="34" charset="-18"/>
              </a:rPr>
              <a:t> je jev vzácný a dojde k němu jen za speciálních podmínek, proto známe z fosilního záznamu </a:t>
            </a:r>
            <a:r>
              <a:rPr lang="cs-CZ" dirty="0" smtClean="0">
                <a:solidFill>
                  <a:srgbClr val="00B0F0"/>
                </a:solidFill>
                <a:latin typeface="Myriad Web Pro" pitchFamily="34" charset="-18"/>
              </a:rPr>
              <a:t>jen zlomek prehistorické biodiversity.</a:t>
            </a:r>
            <a:endParaRPr lang="cs-CZ" dirty="0">
              <a:latin typeface="Myriad Web Pro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8658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Myriad Web Pro" pitchFamily="34" charset="-18"/>
              </a:rPr>
              <a:t>LAGERSTÄTTE – TAFONOMICKÉ OKNO</a:t>
            </a:r>
            <a:endParaRPr lang="cs-CZ" dirty="0">
              <a:latin typeface="Myriad Web Pro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latin typeface="Myriad Web Pro" pitchFamily="34" charset="-18"/>
              </a:rPr>
              <a:t>Někdy mohou vzniknout unikátní podmínky, kdy </a:t>
            </a:r>
            <a:r>
              <a:rPr lang="cs-CZ" dirty="0" err="1" smtClean="0">
                <a:latin typeface="Myriad Web Pro" pitchFamily="34" charset="-18"/>
              </a:rPr>
              <a:t>zfosilisuje</a:t>
            </a:r>
            <a:r>
              <a:rPr lang="cs-CZ" dirty="0" smtClean="0">
                <a:latin typeface="Myriad Web Pro" pitchFamily="34" charset="-18"/>
              </a:rPr>
              <a:t> celý ekosystém, resp. najdeme obrovské množství fosilií z relativně krátké doby na jednom místě</a:t>
            </a:r>
          </a:p>
          <a:p>
            <a:r>
              <a:rPr lang="cs-CZ" dirty="0" smtClean="0">
                <a:latin typeface="Myriad Web Pro" pitchFamily="34" charset="-18"/>
              </a:rPr>
              <a:t>Organismy tak „proskočí </a:t>
            </a:r>
            <a:r>
              <a:rPr lang="cs-CZ" dirty="0" err="1" smtClean="0">
                <a:latin typeface="Myriad Web Pro" pitchFamily="34" charset="-18"/>
              </a:rPr>
              <a:t>tafonomickým</a:t>
            </a:r>
            <a:r>
              <a:rPr lang="cs-CZ" dirty="0" smtClean="0">
                <a:latin typeface="Myriad Web Pro" pitchFamily="34" charset="-18"/>
              </a:rPr>
              <a:t> oknem“ a vzniká tzv. </a:t>
            </a:r>
            <a:r>
              <a:rPr lang="cs-CZ" dirty="0" err="1" smtClean="0">
                <a:latin typeface="Myriad Web Pro" pitchFamily="34" charset="-18"/>
              </a:rPr>
              <a:t>lagerstätte</a:t>
            </a:r>
            <a:r>
              <a:rPr lang="cs-CZ" dirty="0" smtClean="0">
                <a:latin typeface="Myriad Web Pro" pitchFamily="34" charset="-18"/>
              </a:rPr>
              <a:t>.</a:t>
            </a:r>
            <a:endParaRPr lang="cs-CZ" dirty="0">
              <a:latin typeface="Myriad Web Pro" pitchFamily="34" charset="-18"/>
            </a:endParaRPr>
          </a:p>
        </p:txBody>
      </p:sp>
      <p:pic>
        <p:nvPicPr>
          <p:cNvPr id="7170" name="Picture 2" descr="http://upload.wikimedia.org/wikipedia/commons/thumb/f/f7/WalcottQuarry080509.jpg/220px-WalcottQuarry0805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26162"/>
            <a:ext cx="1825163" cy="243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arizonamuseumofnaturalhistory.org/exhibits/images/origin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4593" r="6014" b="3135"/>
          <a:stretch/>
        </p:blipFill>
        <p:spPr bwMode="auto">
          <a:xfrm>
            <a:off x="6084168" y="3140968"/>
            <a:ext cx="2959768" cy="303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6576</TotalTime>
  <Words>1830</Words>
  <Application>Microsoft Office PowerPoint</Application>
  <PresentationFormat>Předvádění na obrazovce (4:3)</PresentationFormat>
  <Paragraphs>308</Paragraphs>
  <Slides>50</Slides>
  <Notes>50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1" baseType="lpstr">
      <vt:lpstr>Motiv systému Office</vt:lpstr>
      <vt:lpstr>PALEONTOLOGIE</vt:lpstr>
      <vt:lpstr>ČÍM SE PALEONTOLOGIE ZABÝVÁ</vt:lpstr>
      <vt:lpstr>PODOBORY PALEONTOLOGIE</vt:lpstr>
      <vt:lpstr>STRATIGRAFIE</vt:lpstr>
      <vt:lpstr>Prezentace aplikace PowerPoint</vt:lpstr>
      <vt:lpstr>Prezentace aplikace PowerPoint</vt:lpstr>
      <vt:lpstr>TAFONOMIE</vt:lpstr>
      <vt:lpstr>FOSILISACE – VZNIK ZKAMENĚLIN</vt:lpstr>
      <vt:lpstr>LAGERSTÄTTE – TAFONOMICKÉ OKNO</vt:lpstr>
      <vt:lpstr>PREKAMBRIUM A VZNIK ŽIVOTA</vt:lpstr>
      <vt:lpstr>PREKAMBRIUM – EDIAKARSKÁ FAUNA</vt:lpstr>
      <vt:lpstr>EDIAKARSKÁ FAUNA</vt:lpstr>
      <vt:lpstr>CO JE EDIAKARSKÁ FAUNA?</vt:lpstr>
      <vt:lpstr>KAM SE ZTRATILI?</vt:lpstr>
      <vt:lpstr>KAMBRICKÁ EXPLOSE</vt:lpstr>
      <vt:lpstr>ARCHEOCYATHA</vt:lpstr>
      <vt:lpstr>MĚKKÝŠI</vt:lpstr>
      <vt:lpstr>OBSKURNÍ ZVÍŘATA</vt:lpstr>
      <vt:lpstr>Prezentace aplikace PowerPoint</vt:lpstr>
      <vt:lpstr>STRUNATCI V KAMBRIU</vt:lpstr>
      <vt:lpstr>KDE SE VZALI ČLENOVCI A CO JIM STOJÍ NA BÁZI</vt:lpstr>
      <vt:lpstr>LOBOPODI</vt:lpstr>
      <vt:lpstr>OPABINIA</vt:lpstr>
      <vt:lpstr>DINOCARIDA: ANOMALOCARIDI</vt:lpstr>
      <vt:lpstr>TRILOBITI</vt:lpstr>
      <vt:lpstr>TRILOBITI</vt:lpstr>
      <vt:lpstr>KONODONTI</vt:lpstr>
      <vt:lpstr>GRAPTOLITI</vt:lpstr>
      <vt:lpstr>ORTHOCERAS</vt:lpstr>
      <vt:lpstr>RAMENONOŽCI</vt:lpstr>
      <vt:lpstr>RHYNIOPHYTA</vt:lpstr>
      <vt:lpstr>RHYNIOPHYTA</vt:lpstr>
      <vt:lpstr>ORDOVIK</vt:lpstr>
      <vt:lpstr>SILUR</vt:lpstr>
      <vt:lpstr>DEVON</vt:lpstr>
      <vt:lpstr>KARBON</vt:lpstr>
      <vt:lpstr>KARBON</vt:lpstr>
      <vt:lpstr>PERM</vt:lpstr>
      <vt:lpstr>HROMADNÉ VYMÍRÁNÍ NA KONCI PERMU</vt:lpstr>
      <vt:lpstr>TRIAS</vt:lpstr>
      <vt:lpstr>JURA</vt:lpstr>
      <vt:lpstr>KŘÍDA</vt:lpstr>
      <vt:lpstr>HROMADNÉ VYMÍRÁNÍ NA KONCI KŘÍDY</vt:lpstr>
      <vt:lpstr>PALEOGÉN</vt:lpstr>
      <vt:lpstr>NEOGÉN</vt:lpstr>
      <vt:lpstr>KVARTÉR</vt:lpstr>
      <vt:lpstr>JIŽNÍ AMERIKA V KVARTÉRU A VELKÁ AMERICKÁ VÝMĚNA</vt:lpstr>
      <vt:lpstr>DŮSLEDKY VELKÉ AMERICKÉ VÝMĚNY</vt:lpstr>
      <vt:lpstr>VYUŽITÍ PALEONTOLOGIE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David Damaška</dc:creator>
  <cp:lastModifiedBy>Albert D</cp:lastModifiedBy>
  <cp:revision>71</cp:revision>
  <dcterms:created xsi:type="dcterms:W3CDTF">2012-09-17T19:42:03Z</dcterms:created>
  <dcterms:modified xsi:type="dcterms:W3CDTF">2013-01-09T20:01:24Z</dcterms:modified>
</cp:coreProperties>
</file>