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6" r:id="rId2"/>
    <p:sldId id="267" r:id="rId3"/>
    <p:sldId id="264" r:id="rId4"/>
    <p:sldId id="268" r:id="rId5"/>
    <p:sldId id="310" r:id="rId6"/>
    <p:sldId id="274" r:id="rId7"/>
    <p:sldId id="261" r:id="rId8"/>
    <p:sldId id="262" r:id="rId9"/>
    <p:sldId id="280" r:id="rId10"/>
    <p:sldId id="299" r:id="rId11"/>
    <p:sldId id="289" r:id="rId12"/>
    <p:sldId id="283" r:id="rId13"/>
    <p:sldId id="281" r:id="rId14"/>
    <p:sldId id="306" r:id="rId15"/>
    <p:sldId id="292" r:id="rId16"/>
    <p:sldId id="291" r:id="rId17"/>
    <p:sldId id="293" r:id="rId18"/>
    <p:sldId id="277" r:id="rId19"/>
    <p:sldId id="284" r:id="rId20"/>
    <p:sldId id="276" r:id="rId21"/>
    <p:sldId id="288" r:id="rId22"/>
    <p:sldId id="285" r:id="rId23"/>
    <p:sldId id="279" r:id="rId24"/>
    <p:sldId id="286" r:id="rId25"/>
    <p:sldId id="259" r:id="rId26"/>
    <p:sldId id="265" r:id="rId27"/>
    <p:sldId id="305" r:id="rId28"/>
    <p:sldId id="301" r:id="rId29"/>
    <p:sldId id="304" r:id="rId30"/>
    <p:sldId id="290" r:id="rId31"/>
    <p:sldId id="287" r:id="rId32"/>
    <p:sldId id="311" r:id="rId33"/>
    <p:sldId id="300" r:id="rId34"/>
    <p:sldId id="257" r:id="rId35"/>
    <p:sldId id="273" r:id="rId36"/>
    <p:sldId id="258" r:id="rId37"/>
    <p:sldId id="260" r:id="rId38"/>
    <p:sldId id="271" r:id="rId39"/>
    <p:sldId id="269" r:id="rId40"/>
    <p:sldId id="309" r:id="rId41"/>
    <p:sldId id="308" r:id="rId42"/>
    <p:sldId id="294" r:id="rId43"/>
    <p:sldId id="307" r:id="rId44"/>
    <p:sldId id="312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7" autoAdjust="0"/>
    <p:restoredTop sz="85258" autoAdjust="0"/>
  </p:normalViewPr>
  <p:slideViewPr>
    <p:cSldViewPr>
      <p:cViewPr varScale="1">
        <p:scale>
          <a:sx n="62" d="100"/>
          <a:sy n="62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&#237;&#353;a\Documents\Fluorescen&#269;n&#237;%20noc\FN%20&#250;&#269;eastn&#237;ci%20(Automaticky%20ulo&#382;eno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462457472519154E-2"/>
          <c:y val="6.2322291780059616E-2"/>
          <c:w val="0.91824177345834357"/>
          <c:h val="0.860070909579619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List3!$B$1</c:f>
              <c:strCache>
                <c:ptCount val="1"/>
                <c:pt idx="0">
                  <c:v>Samci</c:v>
                </c:pt>
              </c:strCache>
            </c:strRef>
          </c:tx>
          <c:marker>
            <c:symbol val="none"/>
          </c:marker>
          <c:xVal>
            <c:numRef>
              <c:f>List3!$A$2:$A$12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List3!$B$2:$B$12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List3!$C$1</c:f>
              <c:strCache>
                <c:ptCount val="1"/>
                <c:pt idx="0">
                  <c:v>Samice</c:v>
                </c:pt>
              </c:strCache>
            </c:strRef>
          </c:tx>
          <c:marker>
            <c:symbol val="none"/>
          </c:marker>
          <c:xVal>
            <c:numRef>
              <c:f>List3!$A$2:$A$12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List3!$C$2:$C$12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1.6931471805599454</c:v>
                </c:pt>
                <c:pt idx="3">
                  <c:v>2.09861228866811</c:v>
                </c:pt>
                <c:pt idx="4">
                  <c:v>2.3862943611198908</c:v>
                </c:pt>
                <c:pt idx="5">
                  <c:v>2.6094379124341005</c:v>
                </c:pt>
                <c:pt idx="6">
                  <c:v>2.791759469228055</c:v>
                </c:pt>
                <c:pt idx="7">
                  <c:v>2.9459101490553135</c:v>
                </c:pt>
                <c:pt idx="8">
                  <c:v>3.0794415416798357</c:v>
                </c:pt>
                <c:pt idx="9">
                  <c:v>3.1972245773362196</c:v>
                </c:pt>
                <c:pt idx="10">
                  <c:v>3.3025850929940459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902336"/>
        <c:axId val="29903872"/>
      </c:scatterChart>
      <c:valAx>
        <c:axId val="29902336"/>
        <c:scaling>
          <c:orientation val="minMax"/>
          <c:max val="1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9903872"/>
        <c:crosses val="autoZero"/>
        <c:crossBetween val="midCat"/>
        <c:majorUnit val="1"/>
        <c:minorUnit val="0.4"/>
      </c:valAx>
      <c:valAx>
        <c:axId val="2990387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902336"/>
        <c:crosses val="autoZero"/>
        <c:crossBetween val="midCat"/>
        <c:majorUnit val="12"/>
        <c:minorUnit val="0.4"/>
      </c:valAx>
    </c:plotArea>
    <c:legend>
      <c:legendPos val="r"/>
      <c:layout>
        <c:manualLayout>
          <c:xMode val="edge"/>
          <c:yMode val="edge"/>
          <c:x val="0.12812467191601049"/>
          <c:y val="0.20553294638019209"/>
          <c:w val="0.28814475776734805"/>
          <c:h val="0.23354265698207025"/>
        </c:manualLayout>
      </c:layout>
      <c:overlay val="0"/>
      <c:txPr>
        <a:bodyPr/>
        <a:lstStyle/>
        <a:p>
          <a:pPr>
            <a:defRPr sz="20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44D2-7DD4-4B24-921E-EEF9EAFB4CB2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DFE82-81A7-4801-BB83-F06D11DF5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Dodat asi nepohlavní a pohlavní rozmnožování. Jako samička</a:t>
            </a:r>
            <a:r>
              <a:rPr lang="cs-CZ" baseline="0" dirty="0" smtClean="0"/>
              <a:t> se </a:t>
            </a:r>
            <a:r>
              <a:rPr lang="cs-CZ" baseline="0" dirty="0" err="1" smtClean="0"/>
              <a:t>onzačuje</a:t>
            </a:r>
            <a:r>
              <a:rPr lang="cs-CZ" baseline="0" dirty="0" smtClean="0"/>
              <a:t> i to, co se rozmnožuje nepohlavně (partenogeneticky). Vůbec </a:t>
            </a:r>
            <a:r>
              <a:rPr lang="cs-CZ" baseline="0" dirty="0" err="1" smtClean="0"/>
              <a:t>zadefinovat</a:t>
            </a:r>
            <a:r>
              <a:rPr lang="cs-CZ" baseline="0" dirty="0" smtClean="0"/>
              <a:t>, co je to pohlaví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E82-81A7-4801-BB83-F06D11DF57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Fotky vrb byly pořízeny</a:t>
            </a:r>
            <a:r>
              <a:rPr lang="cs-CZ" baseline="0" dirty="0" smtClean="0"/>
              <a:t> při ideologické velikonoční exkurzi do </a:t>
            </a:r>
            <a:r>
              <a:rPr lang="cs-CZ" baseline="0" dirty="0" err="1" smtClean="0"/>
              <a:t>podyjí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E82-81A7-4801-BB83-F06D11DF57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0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Dodat: bezpohlavní jedinci (</a:t>
            </a:r>
            <a:r>
              <a:rPr lang="cs-CZ" dirty="0" err="1" smtClean="0"/>
              <a:t>helpři</a:t>
            </a:r>
            <a:r>
              <a:rPr lang="cs-CZ" dirty="0" smtClean="0"/>
              <a:t> u</a:t>
            </a:r>
            <a:r>
              <a:rPr lang="cs-CZ" baseline="0" dirty="0" smtClean="0"/>
              <a:t> sociálního hmyzu)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E82-81A7-4801-BB83-F06D11DF57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9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Způsob determinace =pohlaví je v evoluci hodně labilní, </a:t>
            </a:r>
            <a:r>
              <a:rPr lang="cs-CZ" dirty="0" smtClean="0"/>
              <a:t>ovlivňují</a:t>
            </a:r>
            <a:r>
              <a:rPr lang="cs-CZ" baseline="0" dirty="0" smtClean="0"/>
              <a:t> </a:t>
            </a:r>
            <a:r>
              <a:rPr lang="cs-CZ" dirty="0" smtClean="0"/>
              <a:t> </a:t>
            </a:r>
            <a:r>
              <a:rPr lang="cs-CZ" dirty="0" smtClean="0"/>
              <a:t>to různé geny – zajímavé je, že je velmi </a:t>
            </a:r>
            <a:r>
              <a:rPr lang="cs-CZ" dirty="0" err="1" smtClean="0"/>
              <a:t>konzerovoané</a:t>
            </a:r>
            <a:r>
              <a:rPr lang="cs-CZ" dirty="0" smtClean="0"/>
              <a:t> odlišnost pohlaví, ale </a:t>
            </a:r>
            <a:r>
              <a:rPr lang="cs-CZ" dirty="0" err="1" smtClean="0"/>
              <a:t>mechansimy</a:t>
            </a:r>
            <a:r>
              <a:rPr lang="cs-CZ" dirty="0" smtClean="0"/>
              <a:t>, které je vytvářejí jsou velmi odlišné</a:t>
            </a:r>
            <a:r>
              <a:rPr lang="cs-CZ" baseline="0" dirty="0" smtClean="0"/>
              <a:t> (ve srovnáním s tím co tvoří nohu, oko, ale i např. bílou barvu). </a:t>
            </a:r>
            <a:r>
              <a:rPr lang="cs-CZ" baseline="0" dirty="0" err="1" smtClean="0"/>
              <a:t>Toholeto</a:t>
            </a:r>
            <a:r>
              <a:rPr lang="cs-CZ" baseline="0" dirty="0" smtClean="0"/>
              <a:t> rozšířit!!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E82-81A7-4801-BB83-F06D11DF57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7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Citace!!!! obrázku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E82-81A7-4801-BB83-F06D11DF57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24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Fotka </a:t>
            </a:r>
            <a:r>
              <a:rPr lang="cs-CZ" dirty="0" err="1" smtClean="0"/>
              <a:t>nephily</a:t>
            </a:r>
            <a:r>
              <a:rPr lang="cs-CZ" dirty="0" smtClean="0"/>
              <a:t> s ulovenou cikádou byla </a:t>
            </a:r>
            <a:r>
              <a:rPr lang="cs-CZ" dirty="0" err="1" smtClean="0"/>
              <a:t>pořízna</a:t>
            </a:r>
            <a:r>
              <a:rPr lang="cs-CZ" dirty="0" smtClean="0"/>
              <a:t> na 0.</a:t>
            </a:r>
            <a:r>
              <a:rPr lang="cs-CZ" baseline="0" dirty="0" smtClean="0"/>
              <a:t> ideologické expedici (Thajsko)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E82-81A7-4801-BB83-F06D11DF57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0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5E2821-4A74-4AB5-883A-8E4AA96521FD}" type="slidenum">
              <a:rPr lang="cs-CZ" smtClean="0"/>
              <a:pPr eaLnBrk="1" hangingPunct="1"/>
              <a:t>27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4FDFA-9452-49D3-88A5-AB69F25F3B29}" type="slidenum">
              <a:rPr lang="cs-CZ"/>
              <a:pPr/>
              <a:t>29</a:t>
            </a:fld>
            <a:endParaRPr lang="cs-CZ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Fotky nahoře vytvořil Albert na </a:t>
            </a:r>
            <a:r>
              <a:rPr lang="cs-CZ" dirty="0" err="1" smtClean="0"/>
              <a:t>Fluonoci</a:t>
            </a:r>
            <a:r>
              <a:rPr lang="cs-CZ" dirty="0" smtClean="0"/>
              <a:t> ve</a:t>
            </a:r>
            <a:r>
              <a:rPr lang="cs-CZ" baseline="0" dirty="0" smtClean="0"/>
              <a:t> dnech 27.-29.1.2012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FE82-81A7-4801-BB83-F06D11DF57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6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íša\Desktop\Pohlavní dimorfismus\nový\Peruphasma schulte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251520"/>
            <a:ext cx="11118851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296143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Pohlavní dimorfismus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66332" y="4005064"/>
            <a:ext cx="6400800" cy="259228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Míša Mikát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09" y="269776"/>
            <a:ext cx="6264696" cy="1143000"/>
          </a:xfrm>
        </p:spPr>
        <p:txBody>
          <a:bodyPr>
            <a:normAutofit/>
          </a:bodyPr>
          <a:lstStyle/>
          <a:p>
            <a:r>
              <a:rPr lang="cs-CZ" sz="3300" dirty="0" err="1" smtClean="0"/>
              <a:t>Proximátní</a:t>
            </a:r>
            <a:r>
              <a:rPr lang="cs-CZ" sz="3300" dirty="0" smtClean="0"/>
              <a:t> mechanismy vzniku pohlavního dimorfismu</a:t>
            </a:r>
            <a:endParaRPr lang="en-US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/>
          <a:lstStyle/>
          <a:p>
            <a:r>
              <a:rPr lang="cs-CZ" dirty="0" smtClean="0"/>
              <a:t>Rozdílná rychlost růstu mezi pohlavími</a:t>
            </a:r>
          </a:p>
          <a:p>
            <a:r>
              <a:rPr lang="cs-CZ" dirty="0" smtClean="0"/>
              <a:t>Rozdílná doba růstu</a:t>
            </a:r>
          </a:p>
          <a:p>
            <a:r>
              <a:rPr lang="cs-CZ" dirty="0" smtClean="0"/>
              <a:t>Alometrický růst</a:t>
            </a:r>
            <a:endParaRPr lang="en-US" dirty="0"/>
          </a:p>
        </p:txBody>
      </p:sp>
      <p:pic>
        <p:nvPicPr>
          <p:cNvPr id="4" name="Picture 4" descr="C:\Users\Míša\Desktop\Pohlavní dimorfismus\Nový rastrový obrázek (10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019" y="121452"/>
            <a:ext cx="2888469" cy="640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912" y="2996952"/>
            <a:ext cx="3312368" cy="305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8" y="4077072"/>
            <a:ext cx="5250358" cy="252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2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404664"/>
            <a:ext cx="8291264" cy="6120680"/>
          </a:xfrm>
        </p:spPr>
        <p:txBody>
          <a:bodyPr>
            <a:normAutofit/>
          </a:bodyPr>
          <a:lstStyle/>
          <a:p>
            <a:r>
              <a:rPr lang="cs-CZ" dirty="0" smtClean="0"/>
              <a:t>Pohlavní dimorfismus má mnoho různých příčin a mnoho různých forem</a:t>
            </a:r>
          </a:p>
          <a:p>
            <a:r>
              <a:rPr lang="cs-CZ" dirty="0" smtClean="0"/>
              <a:t>Strategie druhů jsou velmi rozdílné</a:t>
            </a:r>
          </a:p>
          <a:p>
            <a:endParaRPr lang="cs-CZ" dirty="0"/>
          </a:p>
          <a:p>
            <a:r>
              <a:rPr lang="cs-CZ" dirty="0" smtClean="0"/>
              <a:t>Velikost</a:t>
            </a:r>
          </a:p>
          <a:p>
            <a:r>
              <a:rPr lang="cs-CZ" dirty="0"/>
              <a:t>Z</a:t>
            </a:r>
            <a:r>
              <a:rPr lang="cs-CZ" dirty="0" smtClean="0"/>
              <a:t>barvení</a:t>
            </a:r>
            <a:endParaRPr lang="cs-CZ" dirty="0" smtClean="0"/>
          </a:p>
          <a:p>
            <a:r>
              <a:rPr lang="cs-CZ" dirty="0" smtClean="0"/>
              <a:t>Excesivní struktury</a:t>
            </a:r>
          </a:p>
          <a:p>
            <a:r>
              <a:rPr lang="cs-CZ" dirty="0" smtClean="0"/>
              <a:t>Pohybové orgány</a:t>
            </a:r>
          </a:p>
          <a:p>
            <a:r>
              <a:rPr lang="cs-CZ" dirty="0" smtClean="0"/>
              <a:t>Smyslové orgány</a:t>
            </a:r>
          </a:p>
          <a:p>
            <a:r>
              <a:rPr lang="cs-CZ" dirty="0" smtClean="0"/>
              <a:t>Kopulační orgány</a:t>
            </a:r>
          </a:p>
        </p:txBody>
      </p:sp>
      <p:pic>
        <p:nvPicPr>
          <p:cNvPr id="19458" name="Picture 2" descr="C:\Users\Míša\Desktop\Pohlavní dimorfismus\nový\Descent_of_Man_fig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3648497" cy="43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3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Tlaky k pohlavnímu dimorfismu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5257800"/>
          </a:xfrm>
        </p:spPr>
        <p:txBody>
          <a:bodyPr>
            <a:normAutofit/>
          </a:bodyPr>
          <a:lstStyle/>
          <a:p>
            <a:r>
              <a:rPr lang="cs-CZ" dirty="0" smtClean="0"/>
              <a:t>Pohlavní výběr</a:t>
            </a:r>
          </a:p>
          <a:p>
            <a:r>
              <a:rPr lang="cs-CZ" dirty="0" smtClean="0"/>
              <a:t>Selekce na plodnost samice</a:t>
            </a:r>
          </a:p>
          <a:p>
            <a:r>
              <a:rPr lang="cs-CZ" dirty="0" smtClean="0"/>
              <a:t>Fyzický boj samců o samice (případně se samicemi)</a:t>
            </a:r>
          </a:p>
          <a:p>
            <a:r>
              <a:rPr lang="cs-CZ" dirty="0" smtClean="0"/>
              <a:t>Rozdíly v motivaci najít pohlavního partnera</a:t>
            </a:r>
          </a:p>
          <a:p>
            <a:r>
              <a:rPr lang="cs-CZ" dirty="0" smtClean="0"/>
              <a:t>Způsobené formou kopulace</a:t>
            </a:r>
          </a:p>
          <a:p>
            <a:endParaRPr lang="cs-CZ" dirty="0" smtClean="0"/>
          </a:p>
          <a:p>
            <a:endParaRPr lang="en-US" dirty="0"/>
          </a:p>
        </p:txBody>
      </p:sp>
      <p:pic>
        <p:nvPicPr>
          <p:cNvPr id="20482" name="Picture 2" descr="C:\Users\Míša\Desktop\Pohlavní dimorfismus\nový\Sexual Sel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43271"/>
            <a:ext cx="2736304" cy="196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Míša\Desktop\Pohlavní dimorfismus\nový\MaleF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24944"/>
            <a:ext cx="2736304" cy="156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Míša\Desktop\Pohlavní dimorfismus\nový\imgp5399_fi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99508"/>
            <a:ext cx="2703062" cy="13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Míša\Desktop\ˇˇ2012 fotky\květen 1. pol121OLYMP\P5127114 –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1088"/>
            <a:ext cx="2736304" cy="127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16832"/>
            <a:ext cx="2736304" cy="10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7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Pohlavní výběr – vznik excesivních struktur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2808313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Samice (obvykle) si vybírají samce</a:t>
            </a:r>
            <a:r>
              <a:rPr lang="cs-CZ" dirty="0" smtClean="0"/>
              <a:t> </a:t>
            </a:r>
          </a:p>
          <a:p>
            <a:r>
              <a:rPr lang="cs-CZ" dirty="0" smtClean="0"/>
              <a:t>Hypotéza sexy synů</a:t>
            </a:r>
          </a:p>
          <a:p>
            <a:r>
              <a:rPr lang="cs-CZ" dirty="0" smtClean="0"/>
              <a:t>Hypotéza dobrých genů</a:t>
            </a:r>
          </a:p>
          <a:p>
            <a:r>
              <a:rPr lang="cs-CZ" dirty="0" smtClean="0"/>
              <a:t>Lepší detekce výrazných signálů</a:t>
            </a:r>
          </a:p>
          <a:p>
            <a:r>
              <a:rPr lang="cs-CZ" dirty="0" smtClean="0"/>
              <a:t>Posílení znaků odlišujících druhy od sebe</a:t>
            </a:r>
          </a:p>
        </p:txBody>
      </p:sp>
      <p:pic>
        <p:nvPicPr>
          <p:cNvPr id="14338" name="Picture 2" descr="C:\Users\Míša\Desktop\Pohlavní dimorfismus\nový\birds_tail_leng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6048672" cy="227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íša\Desktop\Pohlavní dimorfismus\nový\taillength_matri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74" y="4797152"/>
            <a:ext cx="2764522" cy="18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10713" y="1052736"/>
            <a:ext cx="4892112" cy="197281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Pohlavní výběr generuje excesivní struktury</a:t>
            </a:r>
          </a:p>
          <a:p>
            <a:r>
              <a:rPr lang="cs-CZ" dirty="0" smtClean="0"/>
              <a:t>Samečci machrují před samičkami</a:t>
            </a:r>
          </a:p>
          <a:p>
            <a:endParaRPr lang="en-US" dirty="0"/>
          </a:p>
        </p:txBody>
      </p:sp>
      <p:pic>
        <p:nvPicPr>
          <p:cNvPr id="15362" name="Picture 2" descr="C:\Users\Míša\Desktop\Pohlavní dimorfismus\nový\sexy-sel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4850905" cy="32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íša\Desktop\Pohlavní dimorfismus\nový\an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240360" cy="287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34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592288"/>
          </a:xfrm>
        </p:spPr>
        <p:txBody>
          <a:bodyPr>
            <a:normAutofit/>
          </a:bodyPr>
          <a:lstStyle/>
          <a:p>
            <a:r>
              <a:rPr lang="cs-CZ" sz="2500" dirty="0" smtClean="0"/>
              <a:t>Pohlavní výběr může jít proti přírodnímu výběru</a:t>
            </a:r>
            <a:br>
              <a:rPr lang="cs-CZ" sz="2500" dirty="0" smtClean="0"/>
            </a:br>
            <a:r>
              <a:rPr lang="cs-CZ" sz="2500" dirty="0"/>
              <a:t/>
            </a:r>
            <a:br>
              <a:rPr lang="cs-CZ" sz="2500" dirty="0"/>
            </a:br>
            <a:r>
              <a:rPr lang="cs-CZ" sz="2500" dirty="0" smtClean="0"/>
              <a:t>Pestře zbarvení samečci x nenápadné samičky</a:t>
            </a:r>
            <a:br>
              <a:rPr lang="cs-CZ" sz="2500" dirty="0" smtClean="0"/>
            </a:br>
            <a:r>
              <a:rPr lang="cs-CZ" sz="2500" dirty="0" smtClean="0"/>
              <a:t>samečci selektováni na to, aby se líbili samičkám. </a:t>
            </a:r>
            <a:br>
              <a:rPr lang="cs-CZ" sz="2500" dirty="0" smtClean="0"/>
            </a:br>
            <a:r>
              <a:rPr lang="cs-CZ" sz="2500" dirty="0" smtClean="0"/>
              <a:t>samičky na to, aby se schovali</a:t>
            </a:r>
            <a:endParaRPr lang="en-US" sz="2500" dirty="0"/>
          </a:p>
        </p:txBody>
      </p:sp>
      <p:pic>
        <p:nvPicPr>
          <p:cNvPr id="7170" name="Picture 2" descr="C:\Users\Míša\Desktop\Pohlavní dimorfismus\MALL 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0460"/>
            <a:ext cx="4302521" cy="32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íša\Desktop\Pohlavní dimorfismus\sexual_dimorphi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34" y="3370460"/>
            <a:ext cx="4269854" cy="32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4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4186808" cy="309634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Dimorfismus může vzrůstat v období rozmnožování</a:t>
            </a:r>
            <a:endParaRPr lang="cs-CZ" dirty="0" smtClean="0"/>
          </a:p>
          <a:p>
            <a:r>
              <a:rPr lang="cs-CZ" dirty="0" smtClean="0"/>
              <a:t>Skokan ostronosý – modří samečci v období páření</a:t>
            </a:r>
          </a:p>
          <a:p>
            <a:r>
              <a:rPr lang="cs-CZ" dirty="0" smtClean="0"/>
              <a:t>Čolek velký – samcům se zvětšuje hřeben a vybarvují se v období páření</a:t>
            </a:r>
            <a:endParaRPr lang="en-US" dirty="0"/>
          </a:p>
        </p:txBody>
      </p:sp>
      <p:pic>
        <p:nvPicPr>
          <p:cNvPr id="6146" name="Picture 2" descr="C:\Users\Míša\Desktop\Pohlavní dimorfismus\Bell-and-Zamudio-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5685"/>
            <a:ext cx="4396408" cy="31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íša\Desktop\Pohlavní dimorfismus\Triturus cristatus male před obdobím pářen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52" y="188640"/>
            <a:ext cx="422363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íša\Desktop\Pohlavní dimorfismus\nový\image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53" y="3573017"/>
            <a:ext cx="422363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Hypotéza výrazných podnětů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925144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Znak, který je výrazný (kontrastní zbarvení, hlasitý projev) je lehčí detekovat</a:t>
            </a:r>
          </a:p>
          <a:p>
            <a:r>
              <a:rPr lang="cs-CZ" dirty="0" smtClean="0"/>
              <a:t>Proto se pro něj snáze vyvine preference</a:t>
            </a:r>
          </a:p>
          <a:p>
            <a:r>
              <a:rPr lang="cs-CZ" dirty="0" smtClean="0"/>
              <a:t>Samice preferují někdy i podnět, který se u samců jejich druhu nevyskytuje</a:t>
            </a:r>
            <a:endParaRPr lang="en-US" dirty="0"/>
          </a:p>
        </p:txBody>
      </p:sp>
      <p:pic>
        <p:nvPicPr>
          <p:cNvPr id="8194" name="Picture 2" descr="C:\Users\Míša\Desktop\Pohlavní dimorfismus\Ryan 1998 sex preferenc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74142"/>
            <a:ext cx="4032448" cy="64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2590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800" dirty="0" err="1" smtClean="0"/>
              <a:t>Reinforcement</a:t>
            </a:r>
            <a:r>
              <a:rPr lang="cs-CZ" sz="2800" dirty="0" smtClean="0"/>
              <a:t> = Někdy dokončení speciace až když se druhy znovu setkají – pak se vyplatí se co nejvíc odlišit </a:t>
            </a:r>
            <a:br>
              <a:rPr lang="cs-CZ" sz="2800" dirty="0" smtClean="0"/>
            </a:br>
            <a:r>
              <a:rPr lang="cs-CZ" sz="2800" dirty="0" smtClean="0"/>
              <a:t>(izolace vede k snížené životaschopnosti hybridů, a proto je výhodné se s druhým druhem nekřížit, takže je adaptivní být dobrým determinátorem (poznat soudruha) a být jiným než druhý druh)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0413"/>
            <a:ext cx="4267200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190875"/>
            <a:ext cx="49530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0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Selekce na plodnost samice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Samice větší než samci</a:t>
            </a:r>
          </a:p>
          <a:p>
            <a:r>
              <a:rPr lang="cs-CZ" dirty="0" smtClean="0"/>
              <a:t>Náročná tvorba vajíček či samičí péče o potomstvo</a:t>
            </a:r>
          </a:p>
          <a:p>
            <a:r>
              <a:rPr lang="cs-CZ" dirty="0" smtClean="0"/>
              <a:t>U samice výrazně koreluje plodnost s velikostí</a:t>
            </a:r>
          </a:p>
          <a:p>
            <a:r>
              <a:rPr lang="cs-CZ" dirty="0" smtClean="0"/>
              <a:t>U samce nekoreluje tolik plodnost s velikostí (spermie jsou malé, je jednoduché je vyrobit), nevyplatí se tedy investovat do růstu, ale do vyhledávání samice a do kopulace</a:t>
            </a:r>
          </a:p>
        </p:txBody>
      </p:sp>
    </p:spTree>
    <p:extLst>
      <p:ext uri="{BB962C8B-B14F-4D97-AF65-F5344CB8AC3E}">
        <p14:creationId xmlns:p14="http://schemas.microsoft.com/office/powerpoint/2010/main" val="22784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Gonochoristi</a:t>
            </a:r>
            <a:r>
              <a:rPr lang="cs-CZ" dirty="0" smtClean="0"/>
              <a:t> x hermafroditi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4464496" cy="4997152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/>
              <a:t>Gonochoristi</a:t>
            </a:r>
            <a:r>
              <a:rPr lang="cs-CZ" dirty="0" smtClean="0"/>
              <a:t> – oddělení pohlaví (u kytek se tomu říká dvoudomé rostliny</a:t>
            </a:r>
          </a:p>
          <a:p>
            <a:r>
              <a:rPr lang="cs-CZ" dirty="0" smtClean="0"/>
              <a:t>Hermafroditi – oboupohlavní – (u kytek se tomu říká jednodomé rostliny nebo rostliny s jednopohlavnými květy)</a:t>
            </a:r>
          </a:p>
          <a:p>
            <a:r>
              <a:rPr lang="cs-CZ" dirty="0" smtClean="0"/>
              <a:t>Pohlavní dimorfismus je samozřejmě jen u druhů, u kterých se vyskytují </a:t>
            </a:r>
            <a:r>
              <a:rPr lang="cs-CZ" dirty="0" err="1" smtClean="0"/>
              <a:t>gonochoristi</a:t>
            </a:r>
            <a:endParaRPr lang="cs-CZ" dirty="0" smtClean="0"/>
          </a:p>
          <a:p>
            <a:r>
              <a:rPr lang="cs-CZ" dirty="0" smtClean="0"/>
              <a:t>Alespoň nějaký pohlavní dimorfismus se u takových druhů musí vyskytovat vždy</a:t>
            </a:r>
          </a:p>
        </p:txBody>
      </p:sp>
      <p:pic>
        <p:nvPicPr>
          <p:cNvPr id="9218" name="Picture 2" descr="C:\Users\Míša\Pictures\Exprese\zviřátka\páření slimáků, poblíž retz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72" y="248660"/>
            <a:ext cx="2053516" cy="275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íša\Desktop\Pohlavní dimorfismus\nový\Nový rastrový obrázek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0750" y="2845623"/>
            <a:ext cx="339900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íša\Desktop\1Ekvador\ecmisa\06 Puerto Lopez, Jijijapa78\P2090486 –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8547" y="758137"/>
            <a:ext cx="2750171" cy="17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>
            <a:noAutofit/>
          </a:bodyPr>
          <a:lstStyle/>
          <a:p>
            <a:r>
              <a:rPr lang="cs-CZ" sz="3500" dirty="0" smtClean="0"/>
              <a:t>Samice větší – potřebuje hodně vajíček</a:t>
            </a:r>
            <a:endParaRPr lang="en-US" sz="3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14" y="192820"/>
            <a:ext cx="3155402" cy="237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4843309" cy="403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Míša\Desktop\Pohlavní dimorfismus\Bell-and-Zamudio-2012 – kopi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423344" cy="248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íša\Desktop\Pohlavní dimorfismus\nový\Peruphasma schultei upraven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5" y="4077072"/>
            <a:ext cx="3440287" cy="25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3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pPr eaLnBrk="1" hangingPunct="1"/>
            <a:r>
              <a:rPr lang="cs-CZ" dirty="0" err="1" smtClean="0"/>
              <a:t>Nephila</a:t>
            </a:r>
            <a:endParaRPr lang="cs-CZ" dirty="0" smtClean="0"/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pPr eaLnBrk="1" hangingPunct="1"/>
            <a:r>
              <a:rPr lang="cs-CZ" dirty="0" smtClean="0"/>
              <a:t>Pavouk, tropy celého světa</a:t>
            </a:r>
          </a:p>
          <a:p>
            <a:pPr eaLnBrk="1" hangingPunct="1"/>
            <a:r>
              <a:rPr lang="cs-CZ" dirty="0" smtClean="0"/>
              <a:t>Obří samice (uloví i ledňáčka)</a:t>
            </a:r>
          </a:p>
          <a:p>
            <a:pPr eaLnBrk="1" hangingPunct="1"/>
            <a:r>
              <a:rPr lang="cs-CZ" dirty="0" smtClean="0"/>
              <a:t>Miniaturní samec</a:t>
            </a:r>
          </a:p>
        </p:txBody>
      </p:sp>
      <p:pic>
        <p:nvPicPr>
          <p:cNvPr id="68613" name="Picture 3" descr="C:\Users\Míša\Desktop\Thajsko\Fotky - biologický výběr\200OLYMP\P2121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542" y="3519011"/>
            <a:ext cx="334837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4" descr="C:\Users\Míša\Desktop\Pro bigyboba hk\nephila_dimorphlr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7" y="-770384"/>
            <a:ext cx="4398923" cy="527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0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/>
          <a:lstStyle/>
          <a:p>
            <a:r>
              <a:rPr lang="cs-CZ" dirty="0" smtClean="0"/>
              <a:t>Boj mezi samci o samice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 descr="C:\Users\Míša\Desktop\Pohlavní dimorfismus\nový\12040958-male-white-tail-deer-figh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20721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Míša\Desktop\Pohlavní dimorfismus\nový\tim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22" y="3264743"/>
            <a:ext cx="42862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Míša\Desktop\Pohlavní dimorfismus\nový\MaleF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01761"/>
            <a:ext cx="4197339" cy="24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Míša\Desktop\Pohlavní dimorfismus\nový\male_elephants_fighting_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13" y="1119570"/>
            <a:ext cx="4322559" cy="19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5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cs-CZ" dirty="0" smtClean="0"/>
              <a:t>Samci větší než samice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60032" y="1600200"/>
            <a:ext cx="3960440" cy="4969768"/>
          </a:xfrm>
        </p:spPr>
        <p:txBody>
          <a:bodyPr/>
          <a:lstStyle/>
          <a:p>
            <a:r>
              <a:rPr lang="cs-CZ" dirty="0" smtClean="0"/>
              <a:t>Boje mezi samci o samice (či zdroje)</a:t>
            </a:r>
          </a:p>
          <a:p>
            <a:r>
              <a:rPr lang="cs-CZ" dirty="0" smtClean="0"/>
              <a:t>Znásilňování samic</a:t>
            </a:r>
          </a:p>
          <a:p>
            <a:r>
              <a:rPr lang="cs-CZ" dirty="0" smtClean="0"/>
              <a:t>Boj vede i k tvorbě rohů a dalších excesivních struktur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9250"/>
            <a:ext cx="4392488" cy="552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4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Rozdíly v potřebě vyhledávat pohlavního partnera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Samci mají větší motivaci vyhledávat samice, samice spoléhají na to že si je samec najde</a:t>
            </a:r>
          </a:p>
          <a:p>
            <a:r>
              <a:rPr lang="cs-CZ" dirty="0" smtClean="0"/>
              <a:t>Méně riskantní pro samice</a:t>
            </a:r>
          </a:p>
          <a:p>
            <a:r>
              <a:rPr lang="cs-CZ" dirty="0" smtClean="0"/>
              <a:t>Dimorfismus v disperzi</a:t>
            </a:r>
          </a:p>
          <a:p>
            <a:r>
              <a:rPr lang="cs-CZ" dirty="0" smtClean="0"/>
              <a:t>Dimorfismus v smyslových orgánech</a:t>
            </a:r>
          </a:p>
        </p:txBody>
      </p:sp>
    </p:spTree>
    <p:extLst>
      <p:ext uri="{BB962C8B-B14F-4D97-AF65-F5344CB8AC3E}">
        <p14:creationId xmlns:p14="http://schemas.microsoft.com/office/powerpoint/2010/main" val="34158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>
          <a:xfrm>
            <a:off x="5940152" y="1600200"/>
            <a:ext cx="2746648" cy="4525963"/>
          </a:xfrm>
        </p:spPr>
        <p:txBody>
          <a:bodyPr/>
          <a:lstStyle/>
          <a:p>
            <a:pPr eaLnBrk="1" hangingPunct="1"/>
            <a:r>
              <a:rPr lang="cs-CZ" dirty="0" err="1" smtClean="0"/>
              <a:t>Lycidae</a:t>
            </a:r>
            <a:endParaRPr lang="cs-CZ" dirty="0" smtClean="0"/>
          </a:p>
          <a:p>
            <a:pPr eaLnBrk="1" hangingPunct="1"/>
            <a:r>
              <a:rPr lang="cs-CZ" dirty="0" smtClean="0"/>
              <a:t>Samec vypadá jako normální brouk, samice jako larva</a:t>
            </a:r>
          </a:p>
        </p:txBody>
      </p:sp>
      <p:pic>
        <p:nvPicPr>
          <p:cNvPr id="68612" name="Picture 2" descr="C:\Users\Míša\Desktop\Thajsko\Fotky - biologický výběr\200OLYMP\P2070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3013"/>
            <a:ext cx="57150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5" descr="C:\Users\Míša\Desktop\Pro bigyboba hk\lycid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486" y="98347"/>
            <a:ext cx="3259580" cy="1818485"/>
          </a:xfrm>
        </p:spPr>
        <p:txBody>
          <a:bodyPr>
            <a:noAutofit/>
          </a:bodyPr>
          <a:lstStyle/>
          <a:p>
            <a:r>
              <a:rPr lang="cs-CZ" sz="2800" dirty="0" smtClean="0"/>
              <a:t>Švábi – pokud je dimorfismus ve velikosti křídel, tak je samice mají menší 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347"/>
            <a:ext cx="5508104" cy="673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Míša\Desktop\Pohlavní dimorfismus\nový\903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075332"/>
            <a:ext cx="3410105" cy="20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3645024"/>
            <a:ext cx="204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>
                <a:solidFill>
                  <a:srgbClr val="FFC000"/>
                </a:solidFill>
              </a:rPr>
              <a:t>Ectobius</a:t>
            </a:r>
            <a:r>
              <a:rPr lang="cs-CZ" i="1" dirty="0" smtClean="0">
                <a:solidFill>
                  <a:srgbClr val="FFC000"/>
                </a:solidFill>
              </a:rPr>
              <a:t> </a:t>
            </a:r>
            <a:r>
              <a:rPr lang="cs-CZ" i="1" dirty="0" err="1" smtClean="0">
                <a:solidFill>
                  <a:srgbClr val="FFC000"/>
                </a:solidFill>
              </a:rPr>
              <a:t>lapponicus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17411" name="Picture 3" descr="C:\Users\Míša\Desktop\Pohlavní dimorfismus\nový\Deropeltis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3410105" cy="24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2947" y="6178956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Deropeltis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4495800" cy="1219200"/>
          </a:xfrm>
        </p:spPr>
        <p:txBody>
          <a:bodyPr/>
          <a:lstStyle/>
          <a:p>
            <a:r>
              <a:rPr lang="cs-CZ" smtClean="0"/>
              <a:t>červci</a:t>
            </a:r>
          </a:p>
        </p:txBody>
      </p:sp>
      <p:pic>
        <p:nvPicPr>
          <p:cNvPr id="63491" name="Picture 2" descr="C:\Users\Míša\Desktop\Hmyz - Kroužek\červec - same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1676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 descr="C:\Users\Míša\Desktop\Hmyz - Kroužek\červec - samic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538"/>
            <a:ext cx="19812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C:\Users\Míša\Desktop\Hmyz - Kroužek\P12708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5562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6"/>
          <p:cNvSpPr txBox="1">
            <a:spLocks noChangeArrowheads="1"/>
          </p:cNvSpPr>
          <p:nvPr/>
        </p:nvSpPr>
        <p:spPr bwMode="auto">
          <a:xfrm>
            <a:off x="304800" y="22812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1200" b="1" dirty="0">
                <a:solidFill>
                  <a:srgbClr val="FFC000"/>
                </a:solidFill>
              </a:rPr>
              <a:t>Samice červce - bezkřídlá</a:t>
            </a:r>
          </a:p>
        </p:txBody>
      </p:sp>
      <p:sp>
        <p:nvSpPr>
          <p:cNvPr id="63495" name="TextovéPole 7"/>
          <p:cNvSpPr txBox="1">
            <a:spLocks noChangeArrowheads="1"/>
          </p:cNvSpPr>
          <p:nvPr/>
        </p:nvSpPr>
        <p:spPr bwMode="auto">
          <a:xfrm>
            <a:off x="2362200" y="220503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1200" b="1" dirty="0">
                <a:solidFill>
                  <a:srgbClr val="FFC000"/>
                </a:solidFill>
              </a:rPr>
              <a:t>Samec červce jen přední křídla</a:t>
            </a:r>
          </a:p>
        </p:txBody>
      </p:sp>
      <p:pic>
        <p:nvPicPr>
          <p:cNvPr id="63496" name="Picture 9" descr="C:\Users\Míša\Desktop\Hemimetabola\P2060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297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TextovéPole 8"/>
          <p:cNvSpPr txBox="1">
            <a:spLocks noChangeArrowheads="1"/>
          </p:cNvSpPr>
          <p:nvPr/>
        </p:nvSpPr>
        <p:spPr bwMode="auto">
          <a:xfrm>
            <a:off x="4343400" y="1676400"/>
            <a:ext cx="4267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Převážně tropičtí</a:t>
            </a:r>
          </a:p>
          <a:p>
            <a:pPr eaLnBrk="1" hangingPunct="1"/>
            <a:r>
              <a:rPr lang="cs-CZ"/>
              <a:t>Na povrchu často kryti bílou voskoidní vrstvou</a:t>
            </a:r>
          </a:p>
        </p:txBody>
      </p:sp>
    </p:spTree>
    <p:extLst>
      <p:ext uri="{BB962C8B-B14F-4D97-AF65-F5344CB8AC3E}">
        <p14:creationId xmlns:p14="http://schemas.microsoft.com/office/powerpoint/2010/main" val="33511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026" descr="C:\Documents and Settings\Muzeum VČ\Plocha\Rozpracované\Tvar 2011\Lycia zonaria 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457200"/>
            <a:ext cx="86106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1027" descr="C:\Documents and Settings\Muzeum VČ\Plocha\Rozpracované\Tvar 2011\Lycia zonaria 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4888"/>
            <a:ext cx="4419600" cy="33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6" name="Text Box 1028"/>
          <p:cNvSpPr txBox="1">
            <a:spLocks noChangeArrowheads="1"/>
          </p:cNvSpPr>
          <p:nvPr/>
        </p:nvSpPr>
        <p:spPr bwMode="auto">
          <a:xfrm>
            <a:off x="0" y="5867400"/>
            <a:ext cx="4724400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>
                <a:solidFill>
                  <a:schemeClr val="accent2"/>
                </a:solidFill>
                <a:latin typeface="Arial" charset="0"/>
              </a:rPr>
              <a:t>            drsnokřídlec bělopásný </a:t>
            </a:r>
          </a:p>
          <a:p>
            <a:r>
              <a:rPr lang="cs-CZ" b="1">
                <a:solidFill>
                  <a:schemeClr val="accent2"/>
                </a:solidFill>
                <a:latin typeface="Arial" charset="0"/>
              </a:rPr>
              <a:t>                            (</a:t>
            </a:r>
            <a:r>
              <a:rPr lang="cs-CZ" b="1" i="1">
                <a:solidFill>
                  <a:schemeClr val="accent2"/>
                </a:solidFill>
                <a:latin typeface="Arial" charset="0"/>
              </a:rPr>
              <a:t>Lycia zonaria</a:t>
            </a:r>
            <a:r>
              <a:rPr lang="cs-CZ" b="1">
                <a:solidFill>
                  <a:schemeClr val="accent2"/>
                </a:solidFill>
                <a:latin typeface="Arial" charset="0"/>
              </a:rPr>
              <a:t>)</a:t>
            </a:r>
            <a:r>
              <a:rPr lang="cs-CZ"/>
              <a:t>  </a:t>
            </a:r>
          </a:p>
          <a:p>
            <a:endParaRPr lang="cs-CZ"/>
          </a:p>
        </p:txBody>
      </p:sp>
      <p:sp>
        <p:nvSpPr>
          <p:cNvPr id="110597" name="Text Box 1029"/>
          <p:cNvSpPr txBox="1">
            <a:spLocks noChangeArrowheads="1"/>
          </p:cNvSpPr>
          <p:nvPr/>
        </p:nvSpPr>
        <p:spPr bwMode="auto">
          <a:xfrm>
            <a:off x="4800600" y="1600200"/>
            <a:ext cx="2286000" cy="3968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sz="2000" b="1">
                <a:solidFill>
                  <a:srgbClr val="FF6600"/>
                </a:solidFill>
                <a:latin typeface="Arial" charset="0"/>
              </a:rPr>
              <a:t>rudimenty křídel</a:t>
            </a:r>
            <a:endParaRPr lang="cs-CZ" b="1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110598" name="Text Box 1030"/>
          <p:cNvSpPr txBox="1">
            <a:spLocks noChangeArrowheads="1"/>
          </p:cNvSpPr>
          <p:nvPr/>
        </p:nvSpPr>
        <p:spPr bwMode="auto">
          <a:xfrm>
            <a:off x="381000" y="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FF6600"/>
                </a:solidFill>
                <a:latin typeface="Arial" charset="0"/>
              </a:rPr>
              <a:t>samice</a:t>
            </a:r>
            <a:endParaRPr lang="cs-CZ"/>
          </a:p>
        </p:txBody>
      </p:sp>
      <p:sp>
        <p:nvSpPr>
          <p:cNvPr id="110599" name="Text Box 1031"/>
          <p:cNvSpPr txBox="1">
            <a:spLocks noChangeArrowheads="1"/>
          </p:cNvSpPr>
          <p:nvPr/>
        </p:nvSpPr>
        <p:spPr bwMode="auto">
          <a:xfrm>
            <a:off x="7467600" y="6065838"/>
            <a:ext cx="974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FF6600"/>
                </a:solidFill>
                <a:latin typeface="Arial" charset="0"/>
              </a:rPr>
              <a:t>samec</a:t>
            </a:r>
            <a:endParaRPr lang="cs-CZ"/>
          </a:p>
        </p:txBody>
      </p:sp>
      <p:sp>
        <p:nvSpPr>
          <p:cNvPr id="110600" name="Line 1032"/>
          <p:cNvSpPr>
            <a:spLocks noChangeShapeType="1"/>
          </p:cNvSpPr>
          <p:nvPr/>
        </p:nvSpPr>
        <p:spPr bwMode="auto">
          <a:xfrm flipH="1">
            <a:off x="3886200" y="1828800"/>
            <a:ext cx="838200" cy="228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1817"/>
            <a:ext cx="2520280" cy="390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/>
          <a:lstStyle/>
          <a:p>
            <a:r>
              <a:rPr lang="cs-CZ" dirty="0" err="1" smtClean="0"/>
              <a:t>Bonnelidae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cs-CZ" dirty="0" err="1" smtClean="0"/>
              <a:t>Annelia</a:t>
            </a:r>
            <a:r>
              <a:rPr lang="cs-CZ" dirty="0" smtClean="0"/>
              <a:t> (kroužkovci): </a:t>
            </a:r>
            <a:r>
              <a:rPr lang="cs-CZ" dirty="0" err="1" smtClean="0"/>
              <a:t>Echinurida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rypohlavci</a:t>
            </a:r>
            <a:r>
              <a:rPr lang="cs-CZ" dirty="0" smtClean="0"/>
              <a:t>)</a:t>
            </a:r>
          </a:p>
          <a:p>
            <a:r>
              <a:rPr lang="cs-CZ" dirty="0" smtClean="0"/>
              <a:t>Když larva přisedne na dno, je z ní samice</a:t>
            </a:r>
          </a:p>
          <a:p>
            <a:r>
              <a:rPr lang="cs-CZ" dirty="0" smtClean="0"/>
              <a:t>Když larva přisedne na chobot samice, je z ní samec</a:t>
            </a:r>
          </a:p>
          <a:p>
            <a:endParaRPr lang="en-US" dirty="0"/>
          </a:p>
        </p:txBody>
      </p:sp>
      <p:pic>
        <p:nvPicPr>
          <p:cNvPr id="11267" name="Picture 3" descr="C:\Users\Míša\Desktop\Pohlavní dimorfismus\nový\bonnev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8" y="116632"/>
            <a:ext cx="38100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105991"/>
            <a:ext cx="3744416" cy="109076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Gonochorismus u rostlin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27785" y="1412776"/>
            <a:ext cx="3816424" cy="1872209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Dvoudomé rostliny, např. vrby jsou taky </a:t>
            </a:r>
            <a:r>
              <a:rPr lang="cs-CZ" dirty="0" err="1"/>
              <a:t>g</a:t>
            </a:r>
            <a:r>
              <a:rPr lang="cs-CZ" dirty="0" err="1" smtClean="0"/>
              <a:t>onochoristi</a:t>
            </a:r>
            <a:r>
              <a:rPr lang="cs-CZ" dirty="0" smtClean="0"/>
              <a:t>.</a:t>
            </a:r>
          </a:p>
          <a:p>
            <a:r>
              <a:rPr lang="cs-CZ" dirty="0" smtClean="0"/>
              <a:t>Mimo období rozmnožování (a tvorby semen) ale pohlaví moc nepoznáme</a:t>
            </a:r>
          </a:p>
          <a:p>
            <a:r>
              <a:rPr lang="cs-CZ" dirty="0" smtClean="0"/>
              <a:t>Pohlavní dimorfismus slabý</a:t>
            </a:r>
            <a:endParaRPr lang="en-US" dirty="0"/>
          </a:p>
        </p:txBody>
      </p:sp>
      <p:pic>
        <p:nvPicPr>
          <p:cNvPr id="1028" name="Picture 4" descr="C:\Users\Míša\Desktop\ˇˇ2012 fotky\podyjí velikonoce\P4056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91"/>
            <a:ext cx="2329713" cy="31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íša\Desktop\ˇˇ2012 fotky\podyjí velikonoce\P4056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77538"/>
            <a:ext cx="2427872" cy="3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íša\Desktop\ˇˇ2012 fotky\podyjí velikonoce\P40561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8908593" cy="333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Tykadla hmyzu – samci je mají obvykle delší a větvenější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C:\Users\Míša\Desktop\Pohlavní dimorfismus\Aderidae dimorphis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4750"/>
            <a:ext cx="5943600" cy="399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íša\Desktop\ˇˇ2012 fotky\Podyjí konec květen 2012\P5207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92" y="2474430"/>
            <a:ext cx="2810358" cy="34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Dimorfismus způsobený mechanismem kopulace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Nejčastěji tvar kopulačních orgánů</a:t>
            </a:r>
          </a:p>
        </p:txBody>
      </p:sp>
      <p:pic>
        <p:nvPicPr>
          <p:cNvPr id="16386" name="Picture 2" descr="C:\Users\Míša\Desktop\Pohlavní dimorfismus\nový\182386_origin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104456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Odonat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24944"/>
            <a:ext cx="1981200" cy="335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Míša\Desktop\Pohlavní dimorfismus\nový\7881848442_9412475e64_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2376264" cy="33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6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íša\Downloads\DSC_387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7534308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6448454"/>
            <a:ext cx="371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Mandelinky r</a:t>
            </a:r>
            <a:r>
              <a:rPr lang="cs-CZ" i="1" dirty="0" smtClean="0"/>
              <a:t>. </a:t>
            </a:r>
            <a:r>
              <a:rPr lang="cs-CZ" i="1" dirty="0" err="1" smtClean="0"/>
              <a:t>Timarcha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475656" y="62068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samec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220072" y="80535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samice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49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Muzeum VČ\Plocha\Rozpracované\Tvar 2011\dytiscus-circumflexus-000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704306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 descr="C:\Documents and Settings\Muzeum VČ\Plocha\Rozpracované\Tvar 2011\dytiscus017le upraven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9088"/>
            <a:ext cx="30480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51520" y="5013176"/>
            <a:ext cx="568863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b="1" dirty="0">
                <a:latin typeface="Arial" charset="0"/>
              </a:rPr>
              <a:t>Potápníci rodu </a:t>
            </a:r>
            <a:r>
              <a:rPr lang="cs-CZ" b="1" i="1" dirty="0" err="1" smtClean="0">
                <a:latin typeface="Arial" charset="0"/>
              </a:rPr>
              <a:t>Dytiscus</a:t>
            </a:r>
            <a:endParaRPr lang="cs-CZ" b="1" i="1" dirty="0" smtClean="0">
              <a:latin typeface="Arial" charset="0"/>
            </a:endParaRPr>
          </a:p>
          <a:p>
            <a:r>
              <a:rPr lang="cs-CZ" b="1" dirty="0" smtClean="0">
                <a:latin typeface="Arial" charset="0"/>
              </a:rPr>
              <a:t>Samice: vroubkované krovky</a:t>
            </a:r>
          </a:p>
          <a:p>
            <a:r>
              <a:rPr lang="cs-CZ" b="1" dirty="0" smtClean="0">
                <a:latin typeface="Arial" charset="0"/>
              </a:rPr>
              <a:t>Samci: přísavky na předním páru nohou</a:t>
            </a:r>
          </a:p>
          <a:p>
            <a:r>
              <a:rPr lang="cs-CZ" b="1" dirty="0" smtClean="0">
                <a:latin typeface="Arial" charset="0"/>
              </a:rPr>
              <a:t>Souboj pohlaví – sameček při kopulaci drží samičku za krovky. Pokud má samičky vroubkované krovky, tak se mu hůře drží. </a:t>
            </a:r>
          </a:p>
          <a:p>
            <a:endParaRPr lang="cs-CZ" b="1" dirty="0">
              <a:latin typeface="Arial" charset="0"/>
            </a:endParaRPr>
          </a:p>
          <a:p>
            <a:endParaRPr lang="cs-CZ" dirty="0"/>
          </a:p>
        </p:txBody>
      </p:sp>
      <p:sp>
        <p:nvSpPr>
          <p:cNvPr id="97285" name="Oval 5"/>
          <p:cNvSpPr>
            <a:spLocks noChangeArrowheads="1"/>
          </p:cNvSpPr>
          <p:nvPr/>
        </p:nvSpPr>
        <p:spPr bwMode="auto">
          <a:xfrm>
            <a:off x="2915816" y="3788853"/>
            <a:ext cx="922784" cy="936291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Line 6"/>
          <p:cNvSpPr>
            <a:spLocks noChangeShapeType="1"/>
          </p:cNvSpPr>
          <p:nvPr/>
        </p:nvSpPr>
        <p:spPr bwMode="auto">
          <a:xfrm>
            <a:off x="3906252" y="4256998"/>
            <a:ext cx="3402051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1508125" y="2755776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  <a:latin typeface="Arial" charset="0"/>
              </a:rPr>
              <a:t>M</a:t>
            </a:r>
            <a:endParaRPr lang="cs-CZ" dirty="0"/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 flipH="1">
            <a:off x="3347864" y="1447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FFF00"/>
                </a:solidFill>
                <a:latin typeface="Arial" charset="0"/>
              </a:rPr>
              <a:t>F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043064" y="836712"/>
            <a:ext cx="2100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charset="0"/>
              </a:rPr>
              <a:t>Čím komplexnější povrch krovek samičky, tím komplexnější přísavky samečka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69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683568" y="122238"/>
            <a:ext cx="8231832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sz="3200" dirty="0" err="1" smtClean="0"/>
              <a:t>Pestřenkovití</a:t>
            </a:r>
            <a:r>
              <a:rPr lang="cs-CZ" sz="3200" dirty="0" smtClean="0"/>
              <a:t> - </a:t>
            </a:r>
            <a:r>
              <a:rPr lang="cs-CZ" sz="3200" dirty="0" err="1" smtClean="0"/>
              <a:t>Syrphidae</a:t>
            </a:r>
            <a:endParaRPr lang="cs-CZ" sz="3200" dirty="0" smtClean="0"/>
          </a:p>
        </p:txBody>
      </p:sp>
      <p:pic>
        <p:nvPicPr>
          <p:cNvPr id="66565" name="Picture 5" descr="C:\Users\Míša\Pictures\Z článků\Opylovací -Syrphidae\Ottenheim et al.  1996 Eristalis arbustorum rozsah světlého vzo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4290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C:\Users\Míša\Pictures\Z článků\Opylovací -Syrphidae\Heal 1982 colour pattern in eristalis tena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48768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Míša\Desktop\budoucí kroužek\Pohlavní dimorfismus\1098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5403"/>
            <a:ext cx="2747556" cy="206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íša\Desktop\budoucí kroužek\Pohlavní dimorfismus\DSC_00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72741"/>
            <a:ext cx="2718620" cy="204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77000" y="1318418"/>
            <a:ext cx="2609356" cy="4525963"/>
          </a:xfrm>
        </p:spPr>
        <p:txBody>
          <a:bodyPr/>
          <a:lstStyle/>
          <a:p>
            <a:r>
              <a:rPr lang="cs-CZ" dirty="0" smtClean="0"/>
              <a:t>Samci světlejší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28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1000" y="76200"/>
            <a:ext cx="4343400" cy="1752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U většiny druhů se samcům stýkají oči, samicím ne </a:t>
            </a:r>
          </a:p>
          <a:p>
            <a:r>
              <a:rPr lang="cs-CZ" dirty="0" smtClean="0"/>
              <a:t>A proto taky samice hůře vidí</a:t>
            </a:r>
          </a:p>
        </p:txBody>
      </p:sp>
      <p:pic>
        <p:nvPicPr>
          <p:cNvPr id="1026" name="Picture 2" descr="C:\Users\Míša\Desktop\Pestrenky ekologie\P1320707 – 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14452"/>
            <a:ext cx="3962400" cy="3168924"/>
          </a:xfrm>
          <a:prstGeom prst="rect">
            <a:avLst/>
          </a:prstGeom>
          <a:noFill/>
        </p:spPr>
      </p:pic>
      <p:pic>
        <p:nvPicPr>
          <p:cNvPr id="1027" name="Picture 3" descr="C:\Users\Míša\Desktop\Pestrenky ekologie\P1320695 – kopi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399"/>
            <a:ext cx="3962400" cy="3169347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8021" y="3429000"/>
            <a:ext cx="4697380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3256013" y="289560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samec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187085" y="62484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Samice</a:t>
            </a:r>
            <a:endParaRPr lang="cs-CZ" dirty="0"/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1752600" y="533400"/>
            <a:ext cx="762000" cy="685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rot="10800000" flipV="1">
            <a:off x="1752600" y="3581400"/>
            <a:ext cx="914400" cy="685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50922"/>
            <a:ext cx="4419600" cy="228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-1600200" y="685800"/>
            <a:ext cx="1600200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7588" name="Picture 2" descr="C:\Users\Míša\Desktop\Pestrenky ekologie\Bombus_pratorum_en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4958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3" descr="C:\Users\Míša\Desktop\Pestrenky ekologie\Eristalis_intricari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3733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C:\Users\Míša\Desktop\Pestrenky ekologie\Bombus terrestri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114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 descr="C:\Users\Míša\Desktop\Pestrenky ekologie\P1320660 – kop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8768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ovéPole 7"/>
          <p:cNvSpPr txBox="1">
            <a:spLocks noChangeArrowheads="1"/>
          </p:cNvSpPr>
          <p:nvPr/>
        </p:nvSpPr>
        <p:spPr bwMode="auto">
          <a:xfrm>
            <a:off x="4876800" y="2819400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FF0000"/>
                </a:solidFill>
              </a:rPr>
              <a:t>Bombus </a:t>
            </a:r>
            <a:r>
              <a:rPr lang="cs-CZ" b="1" dirty="0" err="1">
                <a:solidFill>
                  <a:srgbClr val="FF0000"/>
                </a:solidFill>
              </a:rPr>
              <a:t>terrestris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7593" name="TextovéPole 8"/>
          <p:cNvSpPr txBox="1">
            <a:spLocks noChangeArrowheads="1"/>
          </p:cNvSpPr>
          <p:nvPr/>
        </p:nvSpPr>
        <p:spPr bwMode="auto">
          <a:xfrm>
            <a:off x="4191000" y="6183313"/>
            <a:ext cx="2967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 err="1">
                <a:solidFill>
                  <a:srgbClr val="FF0000"/>
                </a:solidFill>
              </a:rPr>
              <a:t>Eristalis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intricaria</a:t>
            </a:r>
            <a:r>
              <a:rPr lang="cs-CZ" b="1" dirty="0">
                <a:solidFill>
                  <a:srgbClr val="FF0000"/>
                </a:solidFill>
              </a:rPr>
              <a:t> samice</a:t>
            </a:r>
          </a:p>
        </p:txBody>
      </p:sp>
      <p:sp>
        <p:nvSpPr>
          <p:cNvPr id="67594" name="TextovéPole 9"/>
          <p:cNvSpPr txBox="1">
            <a:spLocks noChangeArrowheads="1"/>
          </p:cNvSpPr>
          <p:nvPr/>
        </p:nvSpPr>
        <p:spPr bwMode="auto">
          <a:xfrm>
            <a:off x="304800" y="6183313"/>
            <a:ext cx="2903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 err="1">
                <a:solidFill>
                  <a:srgbClr val="FF0000"/>
                </a:solidFill>
              </a:rPr>
              <a:t>Eristalis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intricaria</a:t>
            </a:r>
            <a:r>
              <a:rPr lang="cs-CZ" b="1" dirty="0">
                <a:solidFill>
                  <a:srgbClr val="FF0000"/>
                </a:solidFill>
              </a:rPr>
              <a:t> samec</a:t>
            </a:r>
          </a:p>
        </p:txBody>
      </p:sp>
      <p:sp>
        <p:nvSpPr>
          <p:cNvPr id="67595" name="TextovéPole 10"/>
          <p:cNvSpPr txBox="1">
            <a:spLocks noChangeArrowheads="1"/>
          </p:cNvSpPr>
          <p:nvPr/>
        </p:nvSpPr>
        <p:spPr bwMode="auto">
          <a:xfrm>
            <a:off x="304800" y="2819400"/>
            <a:ext cx="2185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FF0000"/>
                </a:solidFill>
              </a:rPr>
              <a:t>Bombus </a:t>
            </a:r>
            <a:r>
              <a:rPr lang="cs-CZ" b="1" dirty="0" err="1">
                <a:solidFill>
                  <a:srgbClr val="FF0000"/>
                </a:solidFill>
              </a:rPr>
              <a:t>pratorum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rot="5400000" flipH="1" flipV="1">
            <a:off x="1752600" y="2667000"/>
            <a:ext cx="1676400" cy="609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rot="5400000" flipH="1" flipV="1">
            <a:off x="6591300" y="3238500"/>
            <a:ext cx="1905000" cy="304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8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2971800" cy="1905000"/>
          </a:xfrm>
        </p:spPr>
        <p:txBody>
          <a:bodyPr/>
          <a:lstStyle/>
          <a:p>
            <a:pPr eaLnBrk="1" hangingPunct="1"/>
            <a:r>
              <a:rPr lang="cs-CZ" sz="4000" smtClean="0"/>
              <a:t>Řasníci Strepsiptera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30480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</a:rPr>
              <a:t>Pohlavní dimorfismus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</a:rPr>
              <a:t>Samice – bez končetin, křídel, připomínají larvy volně v tělní dutině, u některých druhů endoparazitické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</a:rPr>
              <a:t>Samci – přední křídla – </a:t>
            </a:r>
            <a:r>
              <a:rPr lang="cs-CZ" sz="2000" dirty="0" err="1" smtClean="0">
                <a:solidFill>
                  <a:srgbClr val="FF0000"/>
                </a:solidFill>
              </a:rPr>
              <a:t>haltery</a:t>
            </a:r>
            <a:r>
              <a:rPr lang="cs-CZ" sz="2000" dirty="0" smtClean="0">
                <a:solidFill>
                  <a:srgbClr val="FF0000"/>
                </a:solidFill>
              </a:rPr>
              <a:t>, ústní ústrojí zakrnělé, zadní křídla vějířovitá, s redukovanou žilnatinou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</a:rPr>
              <a:t>Larvy endoparazitické</a:t>
            </a:r>
          </a:p>
        </p:txBody>
      </p:sp>
      <p:pic>
        <p:nvPicPr>
          <p:cNvPr id="69637" name="Picture 7" descr="C:\Users\Míša\Desktop\Holometabola kroužek\strepsiptera%20life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5638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Míša\Desktop\Pohlavní dimorfismus\Alber Stylo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2751259" cy="189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íša\Desktop\Pohlavní dimorfismus\Řasníci - Albert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6632"/>
            <a:ext cx="2819400" cy="189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ris__3_3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1556792"/>
            <a:ext cx="2053655" cy="30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80728"/>
          </a:xfrm>
        </p:spPr>
        <p:txBody>
          <a:bodyPr/>
          <a:lstStyle/>
          <a:p>
            <a:r>
              <a:rPr lang="cs-CZ" dirty="0" smtClean="0"/>
              <a:t>Blanokřídlí - </a:t>
            </a:r>
            <a:r>
              <a:rPr lang="cs-CZ" dirty="0" err="1" smtClean="0"/>
              <a:t>Hymenoptera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348881"/>
            <a:ext cx="2749446" cy="468052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Délka tykadel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Zbarvení čela</a:t>
            </a:r>
          </a:p>
          <a:p>
            <a:r>
              <a:rPr lang="cs-CZ" dirty="0">
                <a:solidFill>
                  <a:srgbClr val="92D050"/>
                </a:solidFill>
              </a:rPr>
              <a:t>Velikost </a:t>
            </a:r>
            <a:r>
              <a:rPr lang="cs-CZ" dirty="0" smtClean="0">
                <a:solidFill>
                  <a:srgbClr val="92D050"/>
                </a:solidFill>
              </a:rPr>
              <a:t>očí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Celková proporce</a:t>
            </a:r>
          </a:p>
          <a:p>
            <a:r>
              <a:rPr lang="cs-CZ" dirty="0" smtClean="0">
                <a:solidFill>
                  <a:schemeClr val="accent4"/>
                </a:solidFill>
              </a:rPr>
              <a:t>Žihadlo</a:t>
            </a:r>
          </a:p>
          <a:p>
            <a:r>
              <a:rPr lang="cs-CZ" dirty="0" smtClean="0">
                <a:solidFill>
                  <a:srgbClr val="7030A0"/>
                </a:solidFill>
              </a:rPr>
              <a:t>Ploidie</a:t>
            </a: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Pracovitost</a:t>
            </a:r>
          </a:p>
          <a:p>
            <a:r>
              <a:rPr lang="cs-CZ" dirty="0" smtClean="0"/>
              <a:t>Délka života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20888"/>
            <a:ext cx="606174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Skupina 21"/>
          <p:cNvGrpSpPr/>
          <p:nvPr/>
        </p:nvGrpSpPr>
        <p:grpSpPr>
          <a:xfrm>
            <a:off x="3131840" y="2484659"/>
            <a:ext cx="4579734" cy="3968677"/>
            <a:chOff x="3103062" y="2492896"/>
            <a:chExt cx="4579734" cy="3968677"/>
          </a:xfrm>
        </p:grpSpPr>
        <p:sp>
          <p:nvSpPr>
            <p:cNvPr id="4" name="Šipka dolů 3"/>
            <p:cNvSpPr/>
            <p:nvPr/>
          </p:nvSpPr>
          <p:spPr>
            <a:xfrm>
              <a:off x="7121388" y="6029525"/>
              <a:ext cx="216024" cy="4320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vnoramenný trojúhelník 4"/>
            <p:cNvSpPr/>
            <p:nvPr/>
          </p:nvSpPr>
          <p:spPr>
            <a:xfrm>
              <a:off x="7020272" y="2492896"/>
              <a:ext cx="288032" cy="21602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vnoramenný trojúhelník 6"/>
            <p:cNvSpPr/>
            <p:nvPr/>
          </p:nvSpPr>
          <p:spPr>
            <a:xfrm>
              <a:off x="4255190" y="2573141"/>
              <a:ext cx="288032" cy="21602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Volný tvar 8"/>
            <p:cNvSpPr/>
            <p:nvPr/>
          </p:nvSpPr>
          <p:spPr>
            <a:xfrm>
              <a:off x="3103062" y="2715491"/>
              <a:ext cx="969818" cy="318654"/>
            </a:xfrm>
            <a:custGeom>
              <a:avLst/>
              <a:gdLst>
                <a:gd name="connsiteX0" fmla="*/ 0 w 969818"/>
                <a:gd name="connsiteY0" fmla="*/ 83127 h 318654"/>
                <a:gd name="connsiteX1" fmla="*/ 110836 w 969818"/>
                <a:gd name="connsiteY1" fmla="*/ 55418 h 318654"/>
                <a:gd name="connsiteX2" fmla="*/ 207818 w 969818"/>
                <a:gd name="connsiteY2" fmla="*/ 0 h 318654"/>
                <a:gd name="connsiteX3" fmla="*/ 346363 w 969818"/>
                <a:gd name="connsiteY3" fmla="*/ 13854 h 318654"/>
                <a:gd name="connsiteX4" fmla="*/ 429491 w 969818"/>
                <a:gd name="connsiteY4" fmla="*/ 41564 h 318654"/>
                <a:gd name="connsiteX5" fmla="*/ 471054 w 969818"/>
                <a:gd name="connsiteY5" fmla="*/ 83127 h 318654"/>
                <a:gd name="connsiteX6" fmla="*/ 609600 w 969818"/>
                <a:gd name="connsiteY6" fmla="*/ 138545 h 318654"/>
                <a:gd name="connsiteX7" fmla="*/ 706582 w 969818"/>
                <a:gd name="connsiteY7" fmla="*/ 166254 h 318654"/>
                <a:gd name="connsiteX8" fmla="*/ 817418 w 969818"/>
                <a:gd name="connsiteY8" fmla="*/ 221673 h 318654"/>
                <a:gd name="connsiteX9" fmla="*/ 858982 w 969818"/>
                <a:gd name="connsiteY9" fmla="*/ 235527 h 318654"/>
                <a:gd name="connsiteX10" fmla="*/ 900545 w 969818"/>
                <a:gd name="connsiteY10" fmla="*/ 263236 h 318654"/>
                <a:gd name="connsiteX11" fmla="*/ 955963 w 969818"/>
                <a:gd name="connsiteY11" fmla="*/ 290945 h 318654"/>
                <a:gd name="connsiteX12" fmla="*/ 969818 w 969818"/>
                <a:gd name="connsiteY12" fmla="*/ 318654 h 31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818" h="318654">
                  <a:moveTo>
                    <a:pt x="0" y="83127"/>
                  </a:moveTo>
                  <a:cubicBezTo>
                    <a:pt x="40666" y="74994"/>
                    <a:pt x="73555" y="71396"/>
                    <a:pt x="110836" y="55418"/>
                  </a:cubicBezTo>
                  <a:cubicBezTo>
                    <a:pt x="160055" y="34324"/>
                    <a:pt x="166075" y="27828"/>
                    <a:pt x="207818" y="0"/>
                  </a:cubicBezTo>
                  <a:cubicBezTo>
                    <a:pt x="254000" y="4618"/>
                    <a:pt x="300746" y="5301"/>
                    <a:pt x="346363" y="13854"/>
                  </a:cubicBezTo>
                  <a:cubicBezTo>
                    <a:pt x="375071" y="19237"/>
                    <a:pt x="429491" y="41564"/>
                    <a:pt x="429491" y="41564"/>
                  </a:cubicBezTo>
                  <a:cubicBezTo>
                    <a:pt x="443345" y="55418"/>
                    <a:pt x="455110" y="71739"/>
                    <a:pt x="471054" y="83127"/>
                  </a:cubicBezTo>
                  <a:cubicBezTo>
                    <a:pt x="506729" y="108608"/>
                    <a:pt x="571747" y="125927"/>
                    <a:pt x="609600" y="138545"/>
                  </a:cubicBezTo>
                  <a:cubicBezTo>
                    <a:pt x="669235" y="158424"/>
                    <a:pt x="636985" y="148856"/>
                    <a:pt x="706582" y="166254"/>
                  </a:cubicBezTo>
                  <a:cubicBezTo>
                    <a:pt x="754943" y="214617"/>
                    <a:pt x="721900" y="189834"/>
                    <a:pt x="817418" y="221673"/>
                  </a:cubicBezTo>
                  <a:lnTo>
                    <a:pt x="858982" y="235527"/>
                  </a:lnTo>
                  <a:cubicBezTo>
                    <a:pt x="872836" y="244763"/>
                    <a:pt x="886088" y="254975"/>
                    <a:pt x="900545" y="263236"/>
                  </a:cubicBezTo>
                  <a:cubicBezTo>
                    <a:pt x="918477" y="273483"/>
                    <a:pt x="939836" y="278043"/>
                    <a:pt x="955963" y="290945"/>
                  </a:cubicBezTo>
                  <a:cubicBezTo>
                    <a:pt x="964027" y="297396"/>
                    <a:pt x="965200" y="309418"/>
                    <a:pt x="969818" y="318654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6317673" y="2855478"/>
              <a:ext cx="443345" cy="69466"/>
            </a:xfrm>
            <a:custGeom>
              <a:avLst/>
              <a:gdLst>
                <a:gd name="connsiteX0" fmla="*/ 0 w 443345"/>
                <a:gd name="connsiteY0" fmla="*/ 55476 h 69466"/>
                <a:gd name="connsiteX1" fmla="*/ 138545 w 443345"/>
                <a:gd name="connsiteY1" fmla="*/ 55476 h 69466"/>
                <a:gd name="connsiteX2" fmla="*/ 221672 w 443345"/>
                <a:gd name="connsiteY2" fmla="*/ 27767 h 69466"/>
                <a:gd name="connsiteX3" fmla="*/ 249382 w 443345"/>
                <a:gd name="connsiteY3" fmla="*/ 58 h 69466"/>
                <a:gd name="connsiteX4" fmla="*/ 415636 w 443345"/>
                <a:gd name="connsiteY4" fmla="*/ 27767 h 69466"/>
                <a:gd name="connsiteX5" fmla="*/ 443345 w 443345"/>
                <a:gd name="connsiteY5" fmla="*/ 55476 h 6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345" h="69466">
                  <a:moveTo>
                    <a:pt x="0" y="55476"/>
                  </a:moveTo>
                  <a:cubicBezTo>
                    <a:pt x="88843" y="70284"/>
                    <a:pt x="64731" y="77620"/>
                    <a:pt x="138545" y="55476"/>
                  </a:cubicBezTo>
                  <a:cubicBezTo>
                    <a:pt x="166521" y="47083"/>
                    <a:pt x="221672" y="27767"/>
                    <a:pt x="221672" y="27767"/>
                  </a:cubicBezTo>
                  <a:cubicBezTo>
                    <a:pt x="230909" y="18531"/>
                    <a:pt x="236373" y="1241"/>
                    <a:pt x="249382" y="58"/>
                  </a:cubicBezTo>
                  <a:cubicBezTo>
                    <a:pt x="258102" y="-735"/>
                    <a:pt x="379967" y="6366"/>
                    <a:pt x="415636" y="27767"/>
                  </a:cubicBezTo>
                  <a:cubicBezTo>
                    <a:pt x="426837" y="34487"/>
                    <a:pt x="434109" y="46240"/>
                    <a:pt x="443345" y="55476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ál 10"/>
            <p:cNvSpPr/>
            <p:nvPr/>
          </p:nvSpPr>
          <p:spPr>
            <a:xfrm>
              <a:off x="4644008" y="2934785"/>
              <a:ext cx="144016" cy="4320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ál 13"/>
            <p:cNvSpPr/>
            <p:nvPr/>
          </p:nvSpPr>
          <p:spPr>
            <a:xfrm>
              <a:off x="7524328" y="2933328"/>
              <a:ext cx="144016" cy="27964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Přímá spojnice se šipkou 14"/>
            <p:cNvCxnSpPr/>
            <p:nvPr/>
          </p:nvCxnSpPr>
          <p:spPr>
            <a:xfrm>
              <a:off x="3967158" y="5445224"/>
              <a:ext cx="864096" cy="0"/>
            </a:xfrm>
            <a:prstGeom prst="straightConnector1">
              <a:avLst/>
            </a:prstGeom>
            <a:ln w="63500">
              <a:solidFill>
                <a:schemeClr val="tx2">
                  <a:lumMod val="40000"/>
                  <a:lumOff val="6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>
              <a:off x="6775470" y="5373216"/>
              <a:ext cx="907326" cy="0"/>
            </a:xfrm>
            <a:prstGeom prst="straightConnector1">
              <a:avLst/>
            </a:prstGeom>
            <a:ln w="63500">
              <a:solidFill>
                <a:schemeClr val="tx2">
                  <a:lumMod val="40000"/>
                  <a:lumOff val="6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ovéPole 5"/>
          <p:cNvSpPr txBox="1"/>
          <p:nvPr/>
        </p:nvSpPr>
        <p:spPr>
          <a:xfrm>
            <a:off x="5004048" y="342415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</a:rPr>
              <a:t>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964910" y="357301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</a:rPr>
              <a:t>2n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41905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Blanokřídlí – </a:t>
            </a:r>
            <a:r>
              <a:rPr lang="cs-CZ" dirty="0" err="1" smtClean="0"/>
              <a:t>Hymenoptera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samci mají světlejší obličej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flipH="1" flipV="1">
            <a:off x="10116616" y="4505325"/>
            <a:ext cx="205680" cy="731837"/>
          </a:xfrm>
        </p:spPr>
        <p:txBody>
          <a:bodyPr>
            <a:normAutofit fontScale="25000" lnSpcReduction="20000"/>
          </a:bodyPr>
          <a:lstStyle/>
          <a:p>
            <a:r>
              <a:rPr lang="cs-CZ" dirty="0" smtClean="0"/>
              <a:t>Samci mají</a:t>
            </a:r>
            <a:endParaRPr lang="en-US" dirty="0"/>
          </a:p>
        </p:txBody>
      </p:sp>
      <p:pic>
        <p:nvPicPr>
          <p:cNvPr id="4098" name="Picture 2" descr="C:\Users\Míša\Desktop\Pohlavní dimorfismus\133584 – 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079" y="2808312"/>
            <a:ext cx="1688217" cy="33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íša\Desktop\Pohlavní dimorfismus\Halictus quadricinctus – k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08312"/>
            <a:ext cx="1635812" cy="335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07904" y="6187370"/>
            <a:ext cx="16380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/>
              <a:t>Halictus </a:t>
            </a:r>
            <a:r>
              <a:rPr lang="cs-CZ" sz="1500" dirty="0" err="1" smtClean="0"/>
              <a:t>quadricinstus</a:t>
            </a:r>
            <a:endParaRPr lang="en-US" sz="1500" dirty="0"/>
          </a:p>
        </p:txBody>
      </p:sp>
      <p:pic>
        <p:nvPicPr>
          <p:cNvPr id="4100" name="Picture 4" descr="C:\Users\Míša\Desktop\Pohlavní dimorfismus\Hylaeus brevicornis – kop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4" y="2774281"/>
            <a:ext cx="1770560" cy="34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6017" y="6187370"/>
            <a:ext cx="1355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 smtClean="0"/>
              <a:t>Hylaeus</a:t>
            </a:r>
            <a:r>
              <a:rPr lang="cs-CZ" sz="1500" dirty="0" smtClean="0"/>
              <a:t> </a:t>
            </a:r>
            <a:r>
              <a:rPr lang="cs-CZ" sz="1500" dirty="0" err="1" smtClean="0"/>
              <a:t>brevicornis</a:t>
            </a:r>
            <a:endParaRPr lang="en-US" sz="1500" dirty="0"/>
          </a:p>
        </p:txBody>
      </p:sp>
      <p:pic>
        <p:nvPicPr>
          <p:cNvPr id="4101" name="Picture 5" descr="C:\Users\Míša\Desktop\Pohlavní dimorfismus\Pseudoanthidium lituartum – kop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08312"/>
            <a:ext cx="1699481" cy="34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051719" y="6187370"/>
            <a:ext cx="1627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 smtClean="0"/>
              <a:t>Pseudoanthidium</a:t>
            </a:r>
            <a:r>
              <a:rPr lang="cs-CZ" sz="1500" dirty="0" smtClean="0"/>
              <a:t> </a:t>
            </a:r>
            <a:r>
              <a:rPr lang="cs-CZ" sz="1500" dirty="0" err="1" smtClean="0"/>
              <a:t>lituatum</a:t>
            </a:r>
            <a:endParaRPr lang="en-US" sz="1500" dirty="0"/>
          </a:p>
        </p:txBody>
      </p:sp>
      <p:pic>
        <p:nvPicPr>
          <p:cNvPr id="4102" name="Picture 6" descr="C:\Users\Míša\Desktop\Pohlavní dimorfismus\Vespula germani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059445"/>
            <a:ext cx="1728192" cy="51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452320" y="6165304"/>
            <a:ext cx="1513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/>
              <a:t>Vespula </a:t>
            </a:r>
            <a:r>
              <a:rPr lang="cs-CZ" sz="1500" dirty="0" err="1" smtClean="0"/>
              <a:t>germanica</a:t>
            </a:r>
            <a:endParaRPr lang="en-US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36111" y="6187370"/>
            <a:ext cx="11121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/>
              <a:t>Ceratina </a:t>
            </a:r>
            <a:r>
              <a:rPr lang="cs-CZ" sz="1500" dirty="0" err="1" smtClean="0"/>
              <a:t>cyanea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627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9087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Výskyt </a:t>
            </a:r>
            <a:r>
              <a:rPr lang="cs-CZ" sz="3000" dirty="0" err="1" smtClean="0"/>
              <a:t>gonochoristů</a:t>
            </a:r>
            <a:r>
              <a:rPr lang="cs-CZ" sz="3000" dirty="0" smtClean="0"/>
              <a:t> i </a:t>
            </a:r>
            <a:r>
              <a:rPr lang="cs-CZ" sz="3000" dirty="0" err="1" smtClean="0"/>
              <a:t>hermaforditů</a:t>
            </a:r>
            <a:r>
              <a:rPr lang="cs-CZ" sz="3000" dirty="0" smtClean="0"/>
              <a:t> v jedné populaci</a:t>
            </a:r>
            <a:endParaRPr lang="en-US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9"/>
            <a:ext cx="3682752" cy="252028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H+M: háďátko </a:t>
            </a:r>
            <a:r>
              <a:rPr lang="cs-CZ" i="1" dirty="0" err="1" smtClean="0"/>
              <a:t>Coenorhabitis</a:t>
            </a:r>
            <a:r>
              <a:rPr lang="cs-CZ" i="1" dirty="0" smtClean="0"/>
              <a:t> elegans</a:t>
            </a:r>
            <a:r>
              <a:rPr lang="cs-CZ" dirty="0" smtClean="0"/>
              <a:t>, listonoh letní, bažanka roční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H+F: chrastavec, popenec, pcháč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47" y="3043603"/>
            <a:ext cx="392846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Míša\Desktop\Pohlavní dimorfismus\Coneorhabitis male hermafro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17" y="1052736"/>
            <a:ext cx="3096344" cy="177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íša\Desktop\Pohlavní dimorfismus\nový\Mercurialis_annua_2005.07.11_11.37.49-p7110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1474441" cy="18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íša\Desktop\Pohlavní dimorfismus\nový\0608chrastave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630835" cy="28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íša\Desktop\Nová složka (2)\phoca_thumb_l_audrlicky_0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39952" y="2990924"/>
            <a:ext cx="1474441" cy="1042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70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dirty="0" smtClean="0"/>
              <a:t>Blanokřídlí - ploidie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 smtClean="0"/>
              <a:t>Samice diploidní</a:t>
            </a:r>
          </a:p>
          <a:p>
            <a:r>
              <a:rPr lang="cs-CZ" dirty="0" smtClean="0"/>
              <a:t>Samci obvykle haploidní (pokud diploidní, tak homozygoti v genu určujícím pohlaví</a:t>
            </a:r>
            <a:endParaRPr lang="cs-CZ" dirty="0"/>
          </a:p>
        </p:txBody>
      </p:sp>
      <p:pic>
        <p:nvPicPr>
          <p:cNvPr id="2050" name="Picture 2" descr="C:\Users\Míša\Desktop\budoucí kroužek\Pohlavní dimorfismus\Nový rastrový obrázek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24" y="2564904"/>
            <a:ext cx="6080720" cy="41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Sociální blanokřídlí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345638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Dělnice jsou původem samičího pohlaví</a:t>
            </a:r>
          </a:p>
          <a:p>
            <a:r>
              <a:rPr lang="cs-CZ" dirty="0" smtClean="0"/>
              <a:t>U většiny druhů výrazně snížená, ale nenulová potenciální plodnost (můžou klást neoplozená, tedy samčí vajíčka)</a:t>
            </a:r>
          </a:p>
          <a:p>
            <a:r>
              <a:rPr lang="cs-CZ" dirty="0" smtClean="0"/>
              <a:t>Samčí dělníci nejsou proto, že:</a:t>
            </a:r>
          </a:p>
          <a:p>
            <a:r>
              <a:rPr lang="cs-CZ" dirty="0" smtClean="0"/>
              <a:t>- samci blanokřídlých neumí pracovat</a:t>
            </a:r>
          </a:p>
          <a:p>
            <a:r>
              <a:rPr lang="cs-CZ" dirty="0" smtClean="0"/>
              <a:t>- malá příbuznost k vychovávaným jedincům</a:t>
            </a:r>
          </a:p>
          <a:p>
            <a:endParaRPr lang="cs-CZ" dirty="0"/>
          </a:p>
        </p:txBody>
      </p:sp>
      <p:pic>
        <p:nvPicPr>
          <p:cNvPr id="1026" name="Picture 2" descr="C:\Users\Míša\Desktop\budoucí kroužek\Pohlavní dimorfismus\129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29998"/>
            <a:ext cx="4464496" cy="19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íša\Desktop\budoucí kroužek\Pohlavní dimorfismus\apis-mellifera_11jd – k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032931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opie - P60900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8519" y="4776383"/>
            <a:ext cx="2775489" cy="208161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175" y="11267"/>
            <a:ext cx="4546848" cy="1143000"/>
          </a:xfrm>
        </p:spPr>
        <p:txBody>
          <a:bodyPr/>
          <a:lstStyle/>
          <a:p>
            <a:r>
              <a:rPr lang="cs-CZ" dirty="0" smtClean="0"/>
              <a:t>Vážky - </a:t>
            </a:r>
            <a:r>
              <a:rPr lang="cs-CZ" dirty="0" err="1" smtClean="0"/>
              <a:t>Odonata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4104456" cy="5001419"/>
          </a:xfrm>
        </p:spPr>
        <p:txBody>
          <a:bodyPr/>
          <a:lstStyle/>
          <a:p>
            <a:r>
              <a:rPr lang="cs-CZ" dirty="0" smtClean="0"/>
              <a:t>Barevný dimorfismus – samci obvykle nápadněji zbarvení</a:t>
            </a:r>
          </a:p>
          <a:p>
            <a:r>
              <a:rPr lang="cs-CZ" dirty="0" smtClean="0"/>
              <a:t>Samice mají často více barevných forem</a:t>
            </a:r>
            <a:endParaRPr lang="en-US" dirty="0"/>
          </a:p>
        </p:txBody>
      </p:sp>
      <p:pic>
        <p:nvPicPr>
          <p:cNvPr id="4" name="Picture 2" descr="C:\Users\Míša\Desktop\Nová složka (2)\P707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827" y="1"/>
            <a:ext cx="4692174" cy="3519131"/>
          </a:xfrm>
          <a:prstGeom prst="rect">
            <a:avLst/>
          </a:prstGeom>
          <a:noFill/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427984" y="3429000"/>
            <a:ext cx="4716017" cy="3429000"/>
            <a:chOff x="3590" y="299"/>
            <a:chExt cx="1978" cy="1477"/>
          </a:xfrm>
        </p:grpSpPr>
        <p:pic>
          <p:nvPicPr>
            <p:cNvPr id="6" name="Picture 3" descr="Kopie - P619004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299"/>
              <a:ext cx="1968" cy="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590" y="1621"/>
              <a:ext cx="1356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000"/>
                <a:t>Vážka hnědoskvrnná – </a:t>
              </a:r>
              <a:r>
                <a:rPr lang="cs-CZ" sz="1000" i="1"/>
                <a:t>Orthetrum brunneum</a:t>
              </a:r>
              <a:endParaRPr lang="en-GB" sz="1000" i="1"/>
            </a:p>
          </p:txBody>
        </p:sp>
      </p:grpSp>
      <p:pic>
        <p:nvPicPr>
          <p:cNvPr id="9" name="Picture 2" descr="Kopie - P609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76383"/>
            <a:ext cx="2141984" cy="2109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71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:\Users\Míša\Desktop\Pohlavní dimorfismus\nový\libellula_depressa_berglwald_1993_06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53136"/>
            <a:ext cx="2756657" cy="20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Míša\Desktop\Pohlavní dimorfismus\nový\Libellula depressa  f copyright Karen Nicho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0968"/>
            <a:ext cx="254852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Míša\Desktop\Pohlavní dimorfismus\nový\img_87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196752"/>
            <a:ext cx="280831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Míša\Desktop\Pohlavní dimorfismus\nový\5637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3"/>
            <a:ext cx="2947426" cy="234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:\Users\Míša\Desktop\Pohlavní dimorfismus\nový\libellula_depressa_fema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77018"/>
            <a:ext cx="2808312" cy="227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544" y="39238"/>
            <a:ext cx="4104456" cy="1143000"/>
          </a:xfrm>
        </p:spPr>
        <p:txBody>
          <a:bodyPr>
            <a:normAutofit/>
          </a:bodyPr>
          <a:lstStyle/>
          <a:p>
            <a:r>
              <a:rPr lang="cs-CZ" sz="3300" dirty="0" err="1" smtClean="0"/>
              <a:t>Libellula</a:t>
            </a:r>
            <a:r>
              <a:rPr lang="cs-CZ" sz="3300" dirty="0" smtClean="0"/>
              <a:t> </a:t>
            </a:r>
            <a:r>
              <a:rPr lang="cs-CZ" sz="3300" dirty="0" err="1"/>
              <a:t>d</a:t>
            </a:r>
            <a:r>
              <a:rPr lang="cs-CZ" sz="3300" dirty="0" err="1" smtClean="0"/>
              <a:t>epressa</a:t>
            </a:r>
            <a:r>
              <a:rPr lang="cs-CZ" sz="3300" dirty="0" smtClean="0"/>
              <a:t> </a:t>
            </a:r>
            <a:br>
              <a:rPr lang="cs-CZ" sz="3300" dirty="0" smtClean="0"/>
            </a:br>
            <a:r>
              <a:rPr lang="cs-CZ" sz="3300" dirty="0" smtClean="0"/>
              <a:t> vážka ploská</a:t>
            </a:r>
            <a:endParaRPr lang="en-US" sz="3300" dirty="0"/>
          </a:p>
        </p:txBody>
      </p:sp>
      <p:pic>
        <p:nvPicPr>
          <p:cNvPr id="21509" name="Picture 5" descr="C:\Users\Míša\Desktop\Pohlavní dimorfismus\nový\5676563575_7dffc1f9b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1" y="4509120"/>
            <a:ext cx="276030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:\Users\Míša\Desktop\Pohlavní dimorfismus\nový\Libellula_depressa-2007_05_03-14_00_51_hradek_niso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17" y="4808585"/>
            <a:ext cx="2534919" cy="193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íša\Desktop\budoucí kroužek\Pohlavní dimorfismus\DSC_1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254306" cy="68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2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4042792" cy="980728"/>
          </a:xfrm>
        </p:spPr>
        <p:txBody>
          <a:bodyPr/>
          <a:lstStyle/>
          <a:p>
            <a:r>
              <a:rPr lang="cs-CZ" dirty="0" err="1" smtClean="0"/>
              <a:t>Heterostylie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016" y="908720"/>
            <a:ext cx="6804248" cy="245627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Nejde o klasické rozlišené pohlaví</a:t>
            </a:r>
          </a:p>
          <a:p>
            <a:r>
              <a:rPr lang="cs-CZ" dirty="0" smtClean="0"/>
              <a:t>Alternativní cesta k vyhnutí se samooplození</a:t>
            </a:r>
          </a:p>
          <a:p>
            <a:r>
              <a:rPr lang="cs-CZ" dirty="0" smtClean="0"/>
              <a:t>Několik fenotypů lišících se délkou tyčinek a pestíků</a:t>
            </a:r>
          </a:p>
          <a:p>
            <a:r>
              <a:rPr lang="cs-CZ" dirty="0" smtClean="0"/>
              <a:t>Často zároveň odlišná velikost pylových zrn a struktura blizny</a:t>
            </a:r>
          </a:p>
          <a:p>
            <a:endParaRPr lang="cs-CZ" dirty="0"/>
          </a:p>
        </p:txBody>
      </p:sp>
      <p:pic>
        <p:nvPicPr>
          <p:cNvPr id="3074" name="Picture 2" descr="C:\Users\Míša\Desktop\budoucí kroužek\Pohlavní dimorfismus\LythrumSalTristy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2" y="3673376"/>
            <a:ext cx="2229898" cy="299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íša\Desktop\budoucí kroužek\Pohlavní dimorfismus\Limon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90" y="3499094"/>
            <a:ext cx="2787898" cy="31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íša\Desktop\budoucí kroužek\Pohlavní dimorfismus\LimoniumVulga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02" y="185539"/>
            <a:ext cx="1855029" cy="309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íša\Desktop\budoucí kroužek\Pohlavní dimorfismus\heterostyli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61" y="3717032"/>
            <a:ext cx="32670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4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cs-CZ" dirty="0" smtClean="0"/>
              <a:t>Determinace pohlaví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296144"/>
          </a:xfrm>
        </p:spPr>
        <p:txBody>
          <a:bodyPr>
            <a:normAutofit/>
          </a:bodyPr>
          <a:lstStyle/>
          <a:p>
            <a:r>
              <a:rPr lang="cs-CZ" sz="2800" dirty="0" smtClean="0"/>
              <a:t>Genetická – je pohlavní dimorfismus v genotypu</a:t>
            </a:r>
          </a:p>
          <a:p>
            <a:r>
              <a:rPr lang="cs-CZ" sz="2800" dirty="0" smtClean="0"/>
              <a:t>Prostředím – není pohlavní dimorfismus v genotypu</a:t>
            </a:r>
            <a:endParaRPr lang="en-US" sz="2800" dirty="0"/>
          </a:p>
        </p:txBody>
      </p:sp>
      <p:pic>
        <p:nvPicPr>
          <p:cNvPr id="4" name="Picture 3" descr="C:\Users\Míša\Desktop\Nový kroužek\ch17f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492896"/>
            <a:ext cx="4495800" cy="4365104"/>
          </a:xfrm>
          <a:prstGeom prst="rect">
            <a:avLst/>
          </a:prstGeom>
          <a:noFill/>
        </p:spPr>
      </p:pic>
      <p:pic>
        <p:nvPicPr>
          <p:cNvPr id="5" name="Picture 2" descr="C:\Users\Míša\Desktop\Nový kroužek\Sex_determin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2216" y="2492896"/>
            <a:ext cx="4349060" cy="4047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2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Příčiny pohlavního dimorfismu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Disruptivní</a:t>
            </a:r>
            <a:r>
              <a:rPr lang="cs-CZ" dirty="0" smtClean="0"/>
              <a:t> (=odstředivá) selekce na samce a samice</a:t>
            </a:r>
          </a:p>
          <a:p>
            <a:endParaRPr lang="cs-CZ" dirty="0"/>
          </a:p>
          <a:p>
            <a:r>
              <a:rPr lang="cs-CZ" dirty="0" smtClean="0"/>
              <a:t>Pohlaví se liší v ceně produkce gamet (levné spermie x drahá vajíčka)</a:t>
            </a:r>
          </a:p>
          <a:p>
            <a:r>
              <a:rPr lang="cs-CZ" dirty="0" smtClean="0"/>
              <a:t>Důsledkem jsou odlišné strategie pro maximalizaci fitness</a:t>
            </a:r>
          </a:p>
          <a:p>
            <a:r>
              <a:rPr lang="cs-CZ" dirty="0" smtClean="0"/>
              <a:t>Fitness samce vzrůstá s množstvím kopulací více než fitness samice</a:t>
            </a:r>
          </a:p>
          <a:p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Závislost fitness na množství kopulací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6096" y="1600200"/>
            <a:ext cx="3250704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Pokud se samci páří s různými samicemi, tak fitness vzrůstá téměř lineárně.</a:t>
            </a:r>
          </a:p>
          <a:p>
            <a:r>
              <a:rPr lang="cs-CZ" dirty="0" smtClean="0"/>
              <a:t>u samic se růst fitness s množstvím kopulací zpomaluje, v určité fázi nejspíše i zastaví</a:t>
            </a:r>
          </a:p>
          <a:p>
            <a:r>
              <a:rPr lang="cs-CZ" dirty="0" smtClean="0"/>
              <a:t>Můžou hrát roli i další faktory – cena za kopulaci, péče o potomstvo …</a:t>
            </a:r>
            <a:endParaRPr lang="en-US" dirty="0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118182"/>
              </p:ext>
            </p:extLst>
          </p:nvPr>
        </p:nvGraphicFramePr>
        <p:xfrm>
          <a:off x="395536" y="1412776"/>
          <a:ext cx="496855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649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 rozmnožování se investují přebytky. Proto pohlavní dimorfismus vzrůstá s množstvím zdrojů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flipH="1">
            <a:off x="-5437112" y="1534371"/>
            <a:ext cx="4022104" cy="4525963"/>
          </a:xfrm>
        </p:spPr>
        <p:txBody>
          <a:bodyPr/>
          <a:lstStyle/>
          <a:p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30417"/>
            <a:ext cx="4510038" cy="448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Míša\Desktop\Pohlavní dimorfismus\Nový rastrový obrázek (8)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19" y="2276872"/>
            <a:ext cx="354201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9559</TotalTime>
  <Words>1075</Words>
  <Application>Microsoft Office PowerPoint</Application>
  <PresentationFormat>Předvádění na obrazovce (4:3)</PresentationFormat>
  <Paragraphs>186</Paragraphs>
  <Slides>44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Motiv sady Office</vt:lpstr>
      <vt:lpstr>Pohlavní dimorfismus</vt:lpstr>
      <vt:lpstr>Gonochoristi x hermafroditi</vt:lpstr>
      <vt:lpstr>Gonochorismus u rostlin</vt:lpstr>
      <vt:lpstr>Výskyt gonochoristů i hermaforditů v jedné populaci</vt:lpstr>
      <vt:lpstr>Heterostylie</vt:lpstr>
      <vt:lpstr>Determinace pohlaví</vt:lpstr>
      <vt:lpstr>Příčiny pohlavního dimorfismu</vt:lpstr>
      <vt:lpstr>Závislost fitness na množství kopulací</vt:lpstr>
      <vt:lpstr>Do rozmnožování se investují přebytky. Proto pohlavní dimorfismus vzrůstá s množstvím zdrojů</vt:lpstr>
      <vt:lpstr>Proximátní mechanismy vzniku pohlavního dimorfismu</vt:lpstr>
      <vt:lpstr>Prezentace aplikace PowerPoint</vt:lpstr>
      <vt:lpstr>Tlaky k pohlavnímu dimorfismu</vt:lpstr>
      <vt:lpstr>Pohlavní výběr – vznik excesivních struktur</vt:lpstr>
      <vt:lpstr>Prezentace aplikace PowerPoint</vt:lpstr>
      <vt:lpstr>Pohlavní výběr může jít proti přírodnímu výběru  Pestře zbarvení samečci x nenápadné samičky samečci selektováni na to, aby se líbili samičkám.  samičky na to, aby se schovali</vt:lpstr>
      <vt:lpstr>Prezentace aplikace PowerPoint</vt:lpstr>
      <vt:lpstr>Hypotéza výrazných podnětů</vt:lpstr>
      <vt:lpstr>Reinforcement = Někdy dokončení speciace až když se druhy znovu setkají – pak se vyplatí se co nejvíc odlišit  (izolace vede k snížené životaschopnosti hybridů, a proto je výhodné se s druhým druhem nekřížit, takže je adaptivní být dobrým determinátorem (poznat soudruha) a být jiným než druhý druh)</vt:lpstr>
      <vt:lpstr>Selekce na plodnost samice</vt:lpstr>
      <vt:lpstr>Samice větší – potřebuje hodně vajíček</vt:lpstr>
      <vt:lpstr>Nephila</vt:lpstr>
      <vt:lpstr>Boj mezi samci o samice</vt:lpstr>
      <vt:lpstr>Samci větší než samice</vt:lpstr>
      <vt:lpstr>Rozdíly v potřebě vyhledávat pohlavního partnera</vt:lpstr>
      <vt:lpstr>Prezentace aplikace PowerPoint</vt:lpstr>
      <vt:lpstr>Švábi – pokud je dimorfismus ve velikosti křídel, tak je samice mají menší </vt:lpstr>
      <vt:lpstr>červci</vt:lpstr>
      <vt:lpstr>Prezentace aplikace PowerPoint</vt:lpstr>
      <vt:lpstr>Bonnelidae</vt:lpstr>
      <vt:lpstr>Tykadla hmyzu – samci je mají obvykle delší a větvenější</vt:lpstr>
      <vt:lpstr>Dimorfismus způsobený mechanismem kopulace</vt:lpstr>
      <vt:lpstr>Prezentace aplikace PowerPoint</vt:lpstr>
      <vt:lpstr>Prezentace aplikace PowerPoint</vt:lpstr>
      <vt:lpstr>Pestřenkovití - Syrphidae</vt:lpstr>
      <vt:lpstr>Prezentace aplikace PowerPoint</vt:lpstr>
      <vt:lpstr>Prezentace aplikace PowerPoint</vt:lpstr>
      <vt:lpstr>Řasníci Strepsiptera</vt:lpstr>
      <vt:lpstr>Blanokřídlí - Hymenoptera</vt:lpstr>
      <vt:lpstr>Blanokřídlí – Hymenoptera samci mají světlejší obličej</vt:lpstr>
      <vt:lpstr>Blanokřídlí - ploidie</vt:lpstr>
      <vt:lpstr>Sociální blanokřídlí</vt:lpstr>
      <vt:lpstr>Vážky - Odonata</vt:lpstr>
      <vt:lpstr>Libellula depressa   vážka ploská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Pohlaví určené prostředím</dc:title>
  <dc:creator>Míša</dc:creator>
  <cp:lastModifiedBy>Míša</cp:lastModifiedBy>
  <cp:revision>48</cp:revision>
  <dcterms:created xsi:type="dcterms:W3CDTF">2012-09-19T22:18:14Z</dcterms:created>
  <dcterms:modified xsi:type="dcterms:W3CDTF">2013-04-24T17:31:30Z</dcterms:modified>
</cp:coreProperties>
</file>